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48" r:id="rId1"/>
  </p:sldMasterIdLst>
  <p:notesMasterIdLst>
    <p:notesMasterId r:id="rId76"/>
  </p:notesMasterIdLst>
  <p:handoutMasterIdLst>
    <p:handoutMasterId r:id="rId77"/>
  </p:handoutMasterIdLst>
  <p:sldIdLst>
    <p:sldId id="420" r:id="rId2"/>
    <p:sldId id="444" r:id="rId3"/>
    <p:sldId id="445" r:id="rId4"/>
    <p:sldId id="446" r:id="rId5"/>
    <p:sldId id="447" r:id="rId6"/>
    <p:sldId id="448" r:id="rId7"/>
    <p:sldId id="449" r:id="rId8"/>
    <p:sldId id="450" r:id="rId9"/>
    <p:sldId id="451" r:id="rId10"/>
    <p:sldId id="452" r:id="rId11"/>
    <p:sldId id="453" r:id="rId12"/>
    <p:sldId id="454" r:id="rId13"/>
    <p:sldId id="455" r:id="rId14"/>
    <p:sldId id="456" r:id="rId15"/>
    <p:sldId id="457" r:id="rId16"/>
    <p:sldId id="458" r:id="rId17"/>
    <p:sldId id="459" r:id="rId18"/>
    <p:sldId id="460" r:id="rId19"/>
    <p:sldId id="535" r:id="rId20"/>
    <p:sldId id="536" r:id="rId21"/>
    <p:sldId id="461" r:id="rId22"/>
    <p:sldId id="462" r:id="rId23"/>
    <p:sldId id="463" r:id="rId24"/>
    <p:sldId id="464" r:id="rId25"/>
    <p:sldId id="465" r:id="rId26"/>
    <p:sldId id="466" r:id="rId27"/>
    <p:sldId id="467" r:id="rId28"/>
    <p:sldId id="525" r:id="rId29"/>
    <p:sldId id="522" r:id="rId30"/>
    <p:sldId id="523" r:id="rId31"/>
    <p:sldId id="524" r:id="rId32"/>
    <p:sldId id="526" r:id="rId33"/>
    <p:sldId id="469" r:id="rId34"/>
    <p:sldId id="527" r:id="rId35"/>
    <p:sldId id="471" r:id="rId36"/>
    <p:sldId id="528" r:id="rId37"/>
    <p:sldId id="473" r:id="rId38"/>
    <p:sldId id="474" r:id="rId39"/>
    <p:sldId id="475" r:id="rId40"/>
    <p:sldId id="529" r:id="rId41"/>
    <p:sldId id="477" r:id="rId42"/>
    <p:sldId id="478" r:id="rId43"/>
    <p:sldId id="530" r:id="rId44"/>
    <p:sldId id="484" r:id="rId45"/>
    <p:sldId id="485" r:id="rId46"/>
    <p:sldId id="486" r:id="rId47"/>
    <p:sldId id="487" r:id="rId48"/>
    <p:sldId id="488" r:id="rId49"/>
    <p:sldId id="489" r:id="rId50"/>
    <p:sldId id="490" r:id="rId51"/>
    <p:sldId id="491" r:id="rId52"/>
    <p:sldId id="531" r:id="rId53"/>
    <p:sldId id="493" r:id="rId54"/>
    <p:sldId id="494" r:id="rId55"/>
    <p:sldId id="495" r:id="rId56"/>
    <p:sldId id="496" r:id="rId57"/>
    <p:sldId id="497" r:id="rId58"/>
    <p:sldId id="532" r:id="rId59"/>
    <p:sldId id="499" r:id="rId60"/>
    <p:sldId id="500" r:id="rId61"/>
    <p:sldId id="501" r:id="rId62"/>
    <p:sldId id="533" r:id="rId63"/>
    <p:sldId id="503" r:id="rId64"/>
    <p:sldId id="504" r:id="rId65"/>
    <p:sldId id="505" r:id="rId66"/>
    <p:sldId id="534" r:id="rId67"/>
    <p:sldId id="507" r:id="rId68"/>
    <p:sldId id="509" r:id="rId69"/>
    <p:sldId id="520" r:id="rId70"/>
    <p:sldId id="510" r:id="rId71"/>
    <p:sldId id="511" r:id="rId72"/>
    <p:sldId id="512" r:id="rId73"/>
    <p:sldId id="513" r:id="rId74"/>
    <p:sldId id="514" r:id="rId7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
          <p15:clr>
            <a:srgbClr val="A4A3A4"/>
          </p15:clr>
        </p15:guide>
        <p15:guide id="2" orient="horz" pos="2835" userDrawn="1">
          <p15:clr>
            <a:srgbClr val="A4A3A4"/>
          </p15:clr>
        </p15:guide>
        <p15:guide id="3" orient="horz" pos="864">
          <p15:clr>
            <a:srgbClr val="A4A3A4"/>
          </p15:clr>
        </p15:guide>
        <p15:guide id="4" pos="5472">
          <p15:clr>
            <a:srgbClr val="A4A3A4"/>
          </p15:clr>
        </p15:guide>
        <p15:guide id="5" pos="2937">
          <p15:clr>
            <a:srgbClr val="A4A3A4"/>
          </p15:clr>
        </p15:guide>
        <p15:guide id="6" pos="288">
          <p15:clr>
            <a:srgbClr val="A4A3A4"/>
          </p15:clr>
        </p15:guide>
        <p15:guide id="7" pos="282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ABFDC"/>
    <a:srgbClr val="5291DD"/>
    <a:srgbClr val="0237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5780E6-A8F4-46B0-B82D-9E7F56C639EF}">
  <a:tblStyle styleId="{1C5780E6-A8F4-46B0-B82D-9E7F56C639EF}" styleName="Novartis Table">
    <a:wholeTbl>
      <a:tcTxStyle>
        <a:fontRef idx="minor"/>
        <a:srgbClr val="000000"/>
      </a:tcTxStyle>
      <a:tcStyle>
        <a:tcBdr>
          <a:left>
            <a:ln>
              <a:noFill/>
            </a:ln>
          </a:left>
          <a:right>
            <a:ln>
              <a:noFill/>
            </a:ln>
          </a:right>
          <a:top>
            <a:ln w="6350">
              <a:solidFill>
                <a:srgbClr val="646464"/>
              </a:solidFill>
            </a:ln>
          </a:top>
          <a:bottom>
            <a:ln w="6350">
              <a:solidFill>
                <a:srgbClr val="646464"/>
              </a:solidFill>
            </a:ln>
          </a:bottom>
          <a:insideH>
            <a:ln w="6350">
              <a:solidFill>
                <a:srgbClr val="646464"/>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19050">
              <a:solidFill>
                <a:srgbClr val="000000"/>
              </a:solidFill>
            </a:ln>
          </a:top>
          <a:bottom>
            <a:ln>
              <a:noFill/>
            </a:ln>
          </a:bottom>
        </a:tcBdr>
        <a:fill>
          <a:noFill/>
        </a:fill>
      </a:tcStyle>
    </a:lastRow>
    <a:firstRow>
      <a:tcTxStyle b="on">
        <a:fontRef idx="minor"/>
        <a:srgbClr val="0460A9"/>
      </a:tcTxStyle>
      <a:tcStyle>
        <a:tcBdr>
          <a:top>
            <a:ln>
              <a:noFill/>
            </a:ln>
          </a:top>
          <a:bottom>
            <a:ln w="19050">
              <a:solidFill>
                <a:srgbClr val="0460A9"/>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0" autoAdjust="0"/>
    <p:restoredTop sz="84937" autoAdjust="0"/>
  </p:normalViewPr>
  <p:slideViewPr>
    <p:cSldViewPr showGuides="1">
      <p:cViewPr varScale="1">
        <p:scale>
          <a:sx n="73" d="100"/>
          <a:sy n="73" d="100"/>
        </p:scale>
        <p:origin x="1216" y="40"/>
      </p:cViewPr>
      <p:guideLst>
        <p:guide orient="horz" pos="214"/>
        <p:guide orient="horz" pos="2835"/>
        <p:guide orient="horz" pos="864"/>
        <p:guide pos="5472"/>
        <p:guide pos="2937"/>
        <p:guide pos="288"/>
        <p:guide pos="2824"/>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65" d="100"/>
          <a:sy n="165" d="100"/>
        </p:scale>
        <p:origin x="4104"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Food</c:v>
                </c:pt>
              </c:strCache>
            </c:strRef>
          </c:tx>
          <c:dPt>
            <c:idx val="0"/>
            <c:bubble3D val="0"/>
            <c:spPr>
              <a:solidFill>
                <a:schemeClr val="bg1"/>
              </a:solidFill>
              <a:ln>
                <a:solidFill>
                  <a:schemeClr val="bg1"/>
                </a:solidFill>
              </a:ln>
            </c:spPr>
            <c:extLst>
              <c:ext xmlns:c16="http://schemas.microsoft.com/office/drawing/2014/chart" uri="{C3380CC4-5D6E-409C-BE32-E72D297353CC}">
                <c16:uniqueId val="{00000001-E985-421E-8596-C1700B147024}"/>
              </c:ext>
            </c:extLst>
          </c:dPt>
          <c:dPt>
            <c:idx val="1"/>
            <c:bubble3D val="0"/>
            <c:spPr>
              <a:noFill/>
              <a:ln>
                <a:solidFill>
                  <a:schemeClr val="bg1"/>
                </a:solidFill>
              </a:ln>
            </c:spPr>
            <c:extLst>
              <c:ext xmlns:c16="http://schemas.microsoft.com/office/drawing/2014/chart" uri="{C3380CC4-5D6E-409C-BE32-E72D297353CC}">
                <c16:uniqueId val="{00000003-E985-421E-8596-C1700B147024}"/>
              </c:ext>
            </c:extLst>
          </c:dPt>
          <c:dPt>
            <c:idx val="2"/>
            <c:bubble3D val="0"/>
            <c:extLst>
              <c:ext xmlns:c16="http://schemas.microsoft.com/office/drawing/2014/chart" uri="{C3380CC4-5D6E-409C-BE32-E72D297353CC}">
                <c16:uniqueId val="{00000004-E985-421E-8596-C1700B147024}"/>
              </c:ext>
            </c:extLst>
          </c:dPt>
          <c:dPt>
            <c:idx val="3"/>
            <c:bubble3D val="0"/>
            <c:extLst>
              <c:ext xmlns:c16="http://schemas.microsoft.com/office/drawing/2014/chart" uri="{C3380CC4-5D6E-409C-BE32-E72D297353CC}">
                <c16:uniqueId val="{00000005-E985-421E-8596-C1700B147024}"/>
              </c:ext>
            </c:extLst>
          </c:dPt>
          <c:dPt>
            <c:idx val="4"/>
            <c:bubble3D val="0"/>
            <c:extLst>
              <c:ext xmlns:c16="http://schemas.microsoft.com/office/drawing/2014/chart" uri="{C3380CC4-5D6E-409C-BE32-E72D297353CC}">
                <c16:uniqueId val="{00000006-E985-421E-8596-C1700B147024}"/>
              </c:ext>
            </c:extLst>
          </c:dPt>
          <c:dPt>
            <c:idx val="5"/>
            <c:bubble3D val="0"/>
            <c:extLst>
              <c:ext xmlns:c16="http://schemas.microsoft.com/office/drawing/2014/chart" uri="{C3380CC4-5D6E-409C-BE32-E72D297353CC}">
                <c16:uniqueId val="{00000007-E985-421E-8596-C1700B147024}"/>
              </c:ext>
            </c:extLst>
          </c:dPt>
          <c:cat>
            <c:numRef>
              <c:f>Sheet1!$A$2:$A$7</c:f>
              <c:numCache>
                <c:formatCode>General</c:formatCode>
                <c:ptCount val="6"/>
              </c:numCache>
            </c:numRef>
          </c:cat>
          <c:val>
            <c:numRef>
              <c:f>Sheet1!$B$2:$B$7</c:f>
              <c:numCache>
                <c:formatCode>General</c:formatCode>
                <c:ptCount val="6"/>
                <c:pt idx="0">
                  <c:v>25</c:v>
                </c:pt>
                <c:pt idx="1">
                  <c:v>75</c:v>
                </c:pt>
              </c:numCache>
            </c:numRef>
          </c:val>
          <c:extLst>
            <c:ext xmlns:c16="http://schemas.microsoft.com/office/drawing/2014/chart" uri="{C3380CC4-5D6E-409C-BE32-E72D297353CC}">
              <c16:uniqueId val="{00000008-E985-421E-8596-C1700B147024}"/>
            </c:ext>
          </c:extLst>
        </c:ser>
        <c:ser>
          <c:idx val="1"/>
          <c:order val="1"/>
          <c:tx>
            <c:strRef>
              <c:f>Sheet1!$C$1</c:f>
              <c:strCache>
                <c:ptCount val="1"/>
                <c:pt idx="0">
                  <c:v>Gas</c:v>
                </c:pt>
              </c:strCache>
            </c:strRef>
          </c:tx>
          <c:dPt>
            <c:idx val="0"/>
            <c:bubble3D val="0"/>
            <c:extLst>
              <c:ext xmlns:c16="http://schemas.microsoft.com/office/drawing/2014/chart" uri="{C3380CC4-5D6E-409C-BE32-E72D297353CC}">
                <c16:uniqueId val="{00000009-E985-421E-8596-C1700B147024}"/>
              </c:ext>
            </c:extLst>
          </c:dPt>
          <c:dPt>
            <c:idx val="1"/>
            <c:bubble3D val="0"/>
            <c:extLst>
              <c:ext xmlns:c16="http://schemas.microsoft.com/office/drawing/2014/chart" uri="{C3380CC4-5D6E-409C-BE32-E72D297353CC}">
                <c16:uniqueId val="{0000000A-E985-421E-8596-C1700B147024}"/>
              </c:ext>
            </c:extLst>
          </c:dPt>
          <c:dPt>
            <c:idx val="2"/>
            <c:bubble3D val="0"/>
            <c:extLst>
              <c:ext xmlns:c16="http://schemas.microsoft.com/office/drawing/2014/chart" uri="{C3380CC4-5D6E-409C-BE32-E72D297353CC}">
                <c16:uniqueId val="{0000000B-E985-421E-8596-C1700B147024}"/>
              </c:ext>
            </c:extLst>
          </c:dPt>
          <c:dPt>
            <c:idx val="3"/>
            <c:bubble3D val="0"/>
            <c:extLst>
              <c:ext xmlns:c16="http://schemas.microsoft.com/office/drawing/2014/chart" uri="{C3380CC4-5D6E-409C-BE32-E72D297353CC}">
                <c16:uniqueId val="{0000000C-E985-421E-8596-C1700B147024}"/>
              </c:ext>
            </c:extLst>
          </c:dPt>
          <c:dPt>
            <c:idx val="4"/>
            <c:bubble3D val="0"/>
            <c:extLst>
              <c:ext xmlns:c16="http://schemas.microsoft.com/office/drawing/2014/chart" uri="{C3380CC4-5D6E-409C-BE32-E72D297353CC}">
                <c16:uniqueId val="{0000000D-E985-421E-8596-C1700B147024}"/>
              </c:ext>
            </c:extLst>
          </c:dPt>
          <c:dPt>
            <c:idx val="5"/>
            <c:bubble3D val="0"/>
            <c:extLst>
              <c:ext xmlns:c16="http://schemas.microsoft.com/office/drawing/2014/chart" uri="{C3380CC4-5D6E-409C-BE32-E72D297353CC}">
                <c16:uniqueId val="{0000000E-E985-421E-8596-C1700B147024}"/>
              </c:ext>
            </c:extLst>
          </c:dPt>
          <c:cat>
            <c:numRef>
              <c:f>Sheet1!$A$2:$A$7</c:f>
              <c:numCache>
                <c:formatCode>General</c:formatCode>
                <c:ptCount val="6"/>
              </c:numCache>
            </c:numRef>
          </c:cat>
          <c:val>
            <c:numRef>
              <c:f>Sheet1!$C$2:$C$7</c:f>
              <c:numCache>
                <c:formatCode>General</c:formatCode>
                <c:ptCount val="6"/>
              </c:numCache>
            </c:numRef>
          </c:val>
          <c:extLst>
            <c:ext xmlns:c16="http://schemas.microsoft.com/office/drawing/2014/chart" uri="{C3380CC4-5D6E-409C-BE32-E72D297353CC}">
              <c16:uniqueId val="{0000000F-E985-421E-8596-C1700B147024}"/>
            </c:ext>
          </c:extLst>
        </c:ser>
        <c:ser>
          <c:idx val="2"/>
          <c:order val="2"/>
          <c:tx>
            <c:strRef>
              <c:f>Sheet1!$D$1</c:f>
              <c:strCache>
                <c:ptCount val="1"/>
                <c:pt idx="0">
                  <c:v>Motel</c:v>
                </c:pt>
              </c:strCache>
            </c:strRef>
          </c:tx>
          <c:dPt>
            <c:idx val="0"/>
            <c:bubble3D val="0"/>
            <c:extLst>
              <c:ext xmlns:c16="http://schemas.microsoft.com/office/drawing/2014/chart" uri="{C3380CC4-5D6E-409C-BE32-E72D297353CC}">
                <c16:uniqueId val="{00000010-E985-421E-8596-C1700B147024}"/>
              </c:ext>
            </c:extLst>
          </c:dPt>
          <c:dPt>
            <c:idx val="1"/>
            <c:bubble3D val="0"/>
            <c:extLst>
              <c:ext xmlns:c16="http://schemas.microsoft.com/office/drawing/2014/chart" uri="{C3380CC4-5D6E-409C-BE32-E72D297353CC}">
                <c16:uniqueId val="{00000011-E985-421E-8596-C1700B147024}"/>
              </c:ext>
            </c:extLst>
          </c:dPt>
          <c:dPt>
            <c:idx val="2"/>
            <c:bubble3D val="0"/>
            <c:extLst>
              <c:ext xmlns:c16="http://schemas.microsoft.com/office/drawing/2014/chart" uri="{C3380CC4-5D6E-409C-BE32-E72D297353CC}">
                <c16:uniqueId val="{00000012-E985-421E-8596-C1700B147024}"/>
              </c:ext>
            </c:extLst>
          </c:dPt>
          <c:dPt>
            <c:idx val="3"/>
            <c:bubble3D val="0"/>
            <c:extLst>
              <c:ext xmlns:c16="http://schemas.microsoft.com/office/drawing/2014/chart" uri="{C3380CC4-5D6E-409C-BE32-E72D297353CC}">
                <c16:uniqueId val="{00000013-E985-421E-8596-C1700B147024}"/>
              </c:ext>
            </c:extLst>
          </c:dPt>
          <c:dPt>
            <c:idx val="4"/>
            <c:bubble3D val="0"/>
            <c:extLst>
              <c:ext xmlns:c16="http://schemas.microsoft.com/office/drawing/2014/chart" uri="{C3380CC4-5D6E-409C-BE32-E72D297353CC}">
                <c16:uniqueId val="{00000014-E985-421E-8596-C1700B147024}"/>
              </c:ext>
            </c:extLst>
          </c:dPt>
          <c:dPt>
            <c:idx val="5"/>
            <c:bubble3D val="0"/>
            <c:extLst>
              <c:ext xmlns:c16="http://schemas.microsoft.com/office/drawing/2014/chart" uri="{C3380CC4-5D6E-409C-BE32-E72D297353CC}">
                <c16:uniqueId val="{00000015-E985-421E-8596-C1700B147024}"/>
              </c:ext>
            </c:extLst>
          </c:dPt>
          <c:cat>
            <c:numRef>
              <c:f>Sheet1!$A$2:$A$7</c:f>
              <c:numCache>
                <c:formatCode>General</c:formatCode>
                <c:ptCount val="6"/>
              </c:numCache>
            </c:numRef>
          </c:cat>
          <c:val>
            <c:numRef>
              <c:f>Sheet1!$D$2:$D$7</c:f>
              <c:numCache>
                <c:formatCode>General</c:formatCode>
                <c:ptCount val="6"/>
              </c:numCache>
            </c:numRef>
          </c:val>
          <c:extLst>
            <c:ext xmlns:c16="http://schemas.microsoft.com/office/drawing/2014/chart" uri="{C3380CC4-5D6E-409C-BE32-E72D297353CC}">
              <c16:uniqueId val="{00000016-E985-421E-8596-C1700B147024}"/>
            </c:ext>
          </c:extLst>
        </c:ser>
        <c:dLbls>
          <c:showLegendKey val="0"/>
          <c:showVal val="0"/>
          <c:showCatName val="0"/>
          <c:showSerName val="0"/>
          <c:showPercent val="0"/>
          <c:showBubbleSize val="0"/>
          <c:showLeaderLines val="1"/>
        </c:dLbls>
        <c:firstSliceAng val="0"/>
      </c:pieChart>
      <c:spPr>
        <a:noFill/>
        <a:ln w="7651">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Food</c:v>
                </c:pt>
              </c:strCache>
            </c:strRef>
          </c:tx>
          <c:dPt>
            <c:idx val="0"/>
            <c:bubble3D val="0"/>
            <c:spPr>
              <a:solidFill>
                <a:schemeClr val="bg1"/>
              </a:solidFill>
              <a:ln>
                <a:solidFill>
                  <a:schemeClr val="bg1"/>
                </a:solidFill>
              </a:ln>
            </c:spPr>
            <c:extLst>
              <c:ext xmlns:c16="http://schemas.microsoft.com/office/drawing/2014/chart" uri="{C3380CC4-5D6E-409C-BE32-E72D297353CC}">
                <c16:uniqueId val="{00000001-9328-482F-8F98-2A341A24A9D7}"/>
              </c:ext>
            </c:extLst>
          </c:dPt>
          <c:dPt>
            <c:idx val="1"/>
            <c:bubble3D val="0"/>
            <c:spPr>
              <a:noFill/>
              <a:ln>
                <a:solidFill>
                  <a:schemeClr val="bg1"/>
                </a:solidFill>
              </a:ln>
            </c:spPr>
            <c:extLst>
              <c:ext xmlns:c16="http://schemas.microsoft.com/office/drawing/2014/chart" uri="{C3380CC4-5D6E-409C-BE32-E72D297353CC}">
                <c16:uniqueId val="{00000003-9328-482F-8F98-2A341A24A9D7}"/>
              </c:ext>
            </c:extLst>
          </c:dPt>
          <c:dPt>
            <c:idx val="2"/>
            <c:bubble3D val="0"/>
            <c:extLst>
              <c:ext xmlns:c16="http://schemas.microsoft.com/office/drawing/2014/chart" uri="{C3380CC4-5D6E-409C-BE32-E72D297353CC}">
                <c16:uniqueId val="{00000004-9328-482F-8F98-2A341A24A9D7}"/>
              </c:ext>
            </c:extLst>
          </c:dPt>
          <c:dPt>
            <c:idx val="3"/>
            <c:bubble3D val="0"/>
            <c:extLst>
              <c:ext xmlns:c16="http://schemas.microsoft.com/office/drawing/2014/chart" uri="{C3380CC4-5D6E-409C-BE32-E72D297353CC}">
                <c16:uniqueId val="{00000005-9328-482F-8F98-2A341A24A9D7}"/>
              </c:ext>
            </c:extLst>
          </c:dPt>
          <c:dPt>
            <c:idx val="4"/>
            <c:bubble3D val="0"/>
            <c:extLst>
              <c:ext xmlns:c16="http://schemas.microsoft.com/office/drawing/2014/chart" uri="{C3380CC4-5D6E-409C-BE32-E72D297353CC}">
                <c16:uniqueId val="{00000006-9328-482F-8F98-2A341A24A9D7}"/>
              </c:ext>
            </c:extLst>
          </c:dPt>
          <c:dPt>
            <c:idx val="5"/>
            <c:bubble3D val="0"/>
            <c:extLst>
              <c:ext xmlns:c16="http://schemas.microsoft.com/office/drawing/2014/chart" uri="{C3380CC4-5D6E-409C-BE32-E72D297353CC}">
                <c16:uniqueId val="{00000007-9328-482F-8F98-2A341A24A9D7}"/>
              </c:ext>
            </c:extLst>
          </c:dPt>
          <c:cat>
            <c:numRef>
              <c:f>Sheet1!$A$2:$A$7</c:f>
              <c:numCache>
                <c:formatCode>General</c:formatCode>
                <c:ptCount val="6"/>
              </c:numCache>
            </c:numRef>
          </c:cat>
          <c:val>
            <c:numRef>
              <c:f>Sheet1!$B$2:$B$7</c:f>
              <c:numCache>
                <c:formatCode>General</c:formatCode>
                <c:ptCount val="6"/>
                <c:pt idx="0">
                  <c:v>10</c:v>
                </c:pt>
                <c:pt idx="1">
                  <c:v>80</c:v>
                </c:pt>
              </c:numCache>
            </c:numRef>
          </c:val>
          <c:extLst>
            <c:ext xmlns:c16="http://schemas.microsoft.com/office/drawing/2014/chart" uri="{C3380CC4-5D6E-409C-BE32-E72D297353CC}">
              <c16:uniqueId val="{00000008-9328-482F-8F98-2A341A24A9D7}"/>
            </c:ext>
          </c:extLst>
        </c:ser>
        <c:ser>
          <c:idx val="1"/>
          <c:order val="1"/>
          <c:tx>
            <c:strRef>
              <c:f>Sheet1!$C$1</c:f>
              <c:strCache>
                <c:ptCount val="1"/>
                <c:pt idx="0">
                  <c:v>Gas</c:v>
                </c:pt>
              </c:strCache>
            </c:strRef>
          </c:tx>
          <c:dPt>
            <c:idx val="0"/>
            <c:bubble3D val="0"/>
            <c:extLst>
              <c:ext xmlns:c16="http://schemas.microsoft.com/office/drawing/2014/chart" uri="{C3380CC4-5D6E-409C-BE32-E72D297353CC}">
                <c16:uniqueId val="{00000009-9328-482F-8F98-2A341A24A9D7}"/>
              </c:ext>
            </c:extLst>
          </c:dPt>
          <c:dPt>
            <c:idx val="1"/>
            <c:bubble3D val="0"/>
            <c:extLst>
              <c:ext xmlns:c16="http://schemas.microsoft.com/office/drawing/2014/chart" uri="{C3380CC4-5D6E-409C-BE32-E72D297353CC}">
                <c16:uniqueId val="{0000000A-9328-482F-8F98-2A341A24A9D7}"/>
              </c:ext>
            </c:extLst>
          </c:dPt>
          <c:dPt>
            <c:idx val="2"/>
            <c:bubble3D val="0"/>
            <c:extLst>
              <c:ext xmlns:c16="http://schemas.microsoft.com/office/drawing/2014/chart" uri="{C3380CC4-5D6E-409C-BE32-E72D297353CC}">
                <c16:uniqueId val="{0000000B-9328-482F-8F98-2A341A24A9D7}"/>
              </c:ext>
            </c:extLst>
          </c:dPt>
          <c:dPt>
            <c:idx val="3"/>
            <c:bubble3D val="0"/>
            <c:extLst>
              <c:ext xmlns:c16="http://schemas.microsoft.com/office/drawing/2014/chart" uri="{C3380CC4-5D6E-409C-BE32-E72D297353CC}">
                <c16:uniqueId val="{0000000C-9328-482F-8F98-2A341A24A9D7}"/>
              </c:ext>
            </c:extLst>
          </c:dPt>
          <c:dPt>
            <c:idx val="4"/>
            <c:bubble3D val="0"/>
            <c:extLst>
              <c:ext xmlns:c16="http://schemas.microsoft.com/office/drawing/2014/chart" uri="{C3380CC4-5D6E-409C-BE32-E72D297353CC}">
                <c16:uniqueId val="{0000000D-9328-482F-8F98-2A341A24A9D7}"/>
              </c:ext>
            </c:extLst>
          </c:dPt>
          <c:dPt>
            <c:idx val="5"/>
            <c:bubble3D val="0"/>
            <c:extLst>
              <c:ext xmlns:c16="http://schemas.microsoft.com/office/drawing/2014/chart" uri="{C3380CC4-5D6E-409C-BE32-E72D297353CC}">
                <c16:uniqueId val="{0000000E-9328-482F-8F98-2A341A24A9D7}"/>
              </c:ext>
            </c:extLst>
          </c:dPt>
          <c:cat>
            <c:numRef>
              <c:f>Sheet1!$A$2:$A$7</c:f>
              <c:numCache>
                <c:formatCode>General</c:formatCode>
                <c:ptCount val="6"/>
              </c:numCache>
            </c:numRef>
          </c:cat>
          <c:val>
            <c:numRef>
              <c:f>Sheet1!$C$2:$C$7</c:f>
              <c:numCache>
                <c:formatCode>General</c:formatCode>
                <c:ptCount val="6"/>
              </c:numCache>
            </c:numRef>
          </c:val>
          <c:extLst>
            <c:ext xmlns:c16="http://schemas.microsoft.com/office/drawing/2014/chart" uri="{C3380CC4-5D6E-409C-BE32-E72D297353CC}">
              <c16:uniqueId val="{0000000F-9328-482F-8F98-2A341A24A9D7}"/>
            </c:ext>
          </c:extLst>
        </c:ser>
        <c:ser>
          <c:idx val="2"/>
          <c:order val="2"/>
          <c:tx>
            <c:strRef>
              <c:f>Sheet1!$D$1</c:f>
              <c:strCache>
                <c:ptCount val="1"/>
                <c:pt idx="0">
                  <c:v>Motel</c:v>
                </c:pt>
              </c:strCache>
            </c:strRef>
          </c:tx>
          <c:dPt>
            <c:idx val="0"/>
            <c:bubble3D val="0"/>
            <c:extLst>
              <c:ext xmlns:c16="http://schemas.microsoft.com/office/drawing/2014/chart" uri="{C3380CC4-5D6E-409C-BE32-E72D297353CC}">
                <c16:uniqueId val="{00000010-9328-482F-8F98-2A341A24A9D7}"/>
              </c:ext>
            </c:extLst>
          </c:dPt>
          <c:dPt>
            <c:idx val="1"/>
            <c:bubble3D val="0"/>
            <c:extLst>
              <c:ext xmlns:c16="http://schemas.microsoft.com/office/drawing/2014/chart" uri="{C3380CC4-5D6E-409C-BE32-E72D297353CC}">
                <c16:uniqueId val="{00000011-9328-482F-8F98-2A341A24A9D7}"/>
              </c:ext>
            </c:extLst>
          </c:dPt>
          <c:dPt>
            <c:idx val="2"/>
            <c:bubble3D val="0"/>
            <c:extLst>
              <c:ext xmlns:c16="http://schemas.microsoft.com/office/drawing/2014/chart" uri="{C3380CC4-5D6E-409C-BE32-E72D297353CC}">
                <c16:uniqueId val="{00000012-9328-482F-8F98-2A341A24A9D7}"/>
              </c:ext>
            </c:extLst>
          </c:dPt>
          <c:dPt>
            <c:idx val="3"/>
            <c:bubble3D val="0"/>
            <c:extLst>
              <c:ext xmlns:c16="http://schemas.microsoft.com/office/drawing/2014/chart" uri="{C3380CC4-5D6E-409C-BE32-E72D297353CC}">
                <c16:uniqueId val="{00000013-9328-482F-8F98-2A341A24A9D7}"/>
              </c:ext>
            </c:extLst>
          </c:dPt>
          <c:dPt>
            <c:idx val="4"/>
            <c:bubble3D val="0"/>
            <c:extLst>
              <c:ext xmlns:c16="http://schemas.microsoft.com/office/drawing/2014/chart" uri="{C3380CC4-5D6E-409C-BE32-E72D297353CC}">
                <c16:uniqueId val="{00000014-9328-482F-8F98-2A341A24A9D7}"/>
              </c:ext>
            </c:extLst>
          </c:dPt>
          <c:dPt>
            <c:idx val="5"/>
            <c:bubble3D val="0"/>
            <c:extLst>
              <c:ext xmlns:c16="http://schemas.microsoft.com/office/drawing/2014/chart" uri="{C3380CC4-5D6E-409C-BE32-E72D297353CC}">
                <c16:uniqueId val="{00000015-9328-482F-8F98-2A341A24A9D7}"/>
              </c:ext>
            </c:extLst>
          </c:dPt>
          <c:cat>
            <c:numRef>
              <c:f>Sheet1!$A$2:$A$7</c:f>
              <c:numCache>
                <c:formatCode>General</c:formatCode>
                <c:ptCount val="6"/>
              </c:numCache>
            </c:numRef>
          </c:cat>
          <c:val>
            <c:numRef>
              <c:f>Sheet1!$D$2:$D$7</c:f>
              <c:numCache>
                <c:formatCode>General</c:formatCode>
                <c:ptCount val="6"/>
              </c:numCache>
            </c:numRef>
          </c:val>
          <c:extLst>
            <c:ext xmlns:c16="http://schemas.microsoft.com/office/drawing/2014/chart" uri="{C3380CC4-5D6E-409C-BE32-E72D297353CC}">
              <c16:uniqueId val="{00000016-9328-482F-8F98-2A341A24A9D7}"/>
            </c:ext>
          </c:extLst>
        </c:ser>
        <c:dLbls>
          <c:showLegendKey val="0"/>
          <c:showVal val="0"/>
          <c:showCatName val="0"/>
          <c:showSerName val="0"/>
          <c:showPercent val="0"/>
          <c:showBubbleSize val="0"/>
          <c:showLeaderLines val="1"/>
        </c:dLbls>
        <c:firstSliceAng val="0"/>
      </c:pieChart>
      <c:spPr>
        <a:noFill/>
        <a:ln w="7651">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CCC72E-7F43-4CA3-A749-B3D753693A31}" type="doc">
      <dgm:prSet loTypeId="urn:microsoft.com/office/officeart/2005/8/layout/gear1" loCatId="process" qsTypeId="urn:microsoft.com/office/officeart/2005/8/quickstyle/simple1" qsCatId="simple" csTypeId="urn:microsoft.com/office/officeart/2005/8/colors/accent1_2" csCatId="accent1" phldr="1"/>
      <dgm:spPr/>
    </dgm:pt>
    <dgm:pt modelId="{607E4710-F678-4637-BB13-A257DE409A9D}">
      <dgm:prSet phldrT="[Text]" phldr="1"/>
      <dgm:spPr>
        <a:solidFill>
          <a:schemeClr val="bg1"/>
        </a:solidFill>
      </dgm:spPr>
      <dgm:t>
        <a:bodyPr/>
        <a:lstStyle/>
        <a:p>
          <a:endParaRPr lang="en-US" dirty="0"/>
        </a:p>
      </dgm:t>
    </dgm:pt>
    <dgm:pt modelId="{7F1CBEAF-354F-4780-B3F2-A7ADE3091CFC}" type="parTrans" cxnId="{3FBE0FC9-3BAD-4AFF-A5D3-862162F9FC98}">
      <dgm:prSet/>
      <dgm:spPr/>
      <dgm:t>
        <a:bodyPr/>
        <a:lstStyle/>
        <a:p>
          <a:endParaRPr lang="en-US"/>
        </a:p>
      </dgm:t>
    </dgm:pt>
    <dgm:pt modelId="{D1E617D6-C6D5-4C20-9170-788D8880EC4B}" type="sibTrans" cxnId="{3FBE0FC9-3BAD-4AFF-A5D3-862162F9FC98}">
      <dgm:prSet/>
      <dgm:spPr/>
      <dgm:t>
        <a:bodyPr/>
        <a:lstStyle/>
        <a:p>
          <a:endParaRPr lang="en-US"/>
        </a:p>
      </dgm:t>
    </dgm:pt>
    <dgm:pt modelId="{A20EB21B-F4FD-49EC-8E73-4E3E8F8CCAB0}">
      <dgm:prSet phldrT="[Text]" phldr="1"/>
      <dgm:spPr>
        <a:solidFill>
          <a:schemeClr val="bg1"/>
        </a:solidFill>
      </dgm:spPr>
      <dgm:t>
        <a:bodyPr/>
        <a:lstStyle/>
        <a:p>
          <a:endParaRPr lang="en-US" dirty="0"/>
        </a:p>
      </dgm:t>
    </dgm:pt>
    <dgm:pt modelId="{EED10985-E25D-487F-BFC6-981601D15279}" type="parTrans" cxnId="{F400552D-2A44-4BDC-9820-9AA458728608}">
      <dgm:prSet/>
      <dgm:spPr/>
      <dgm:t>
        <a:bodyPr/>
        <a:lstStyle/>
        <a:p>
          <a:endParaRPr lang="en-US"/>
        </a:p>
      </dgm:t>
    </dgm:pt>
    <dgm:pt modelId="{E2EB2EFE-B80D-435C-8FEE-F7653F9C6BFB}" type="sibTrans" cxnId="{F400552D-2A44-4BDC-9820-9AA458728608}">
      <dgm:prSet/>
      <dgm:spPr/>
      <dgm:t>
        <a:bodyPr/>
        <a:lstStyle/>
        <a:p>
          <a:endParaRPr lang="en-US"/>
        </a:p>
      </dgm:t>
    </dgm:pt>
    <dgm:pt modelId="{440B3F07-6EA0-4C0B-B6C4-83E357F4D47E}">
      <dgm:prSet phldrT="[Text]" phldr="1"/>
      <dgm:spPr>
        <a:solidFill>
          <a:schemeClr val="bg1"/>
        </a:solidFill>
      </dgm:spPr>
      <dgm:t>
        <a:bodyPr/>
        <a:lstStyle/>
        <a:p>
          <a:endParaRPr lang="en-US" dirty="0"/>
        </a:p>
      </dgm:t>
    </dgm:pt>
    <dgm:pt modelId="{A04709FE-55F4-41BB-828B-2D946D7B6EF1}" type="parTrans" cxnId="{548212ED-2594-4F89-8035-5DC2030794FC}">
      <dgm:prSet/>
      <dgm:spPr/>
      <dgm:t>
        <a:bodyPr/>
        <a:lstStyle/>
        <a:p>
          <a:endParaRPr lang="en-US"/>
        </a:p>
      </dgm:t>
    </dgm:pt>
    <dgm:pt modelId="{516F98AE-106D-418E-9B8D-A447A6C5EAC8}" type="sibTrans" cxnId="{548212ED-2594-4F89-8035-5DC2030794FC}">
      <dgm:prSet/>
      <dgm:spPr/>
      <dgm:t>
        <a:bodyPr/>
        <a:lstStyle/>
        <a:p>
          <a:endParaRPr lang="en-US"/>
        </a:p>
      </dgm:t>
    </dgm:pt>
    <dgm:pt modelId="{00B032F1-40C9-48BD-947B-E3A0FF03637E}" type="pres">
      <dgm:prSet presAssocID="{B6CCC72E-7F43-4CA3-A749-B3D753693A31}" presName="composite" presStyleCnt="0">
        <dgm:presLayoutVars>
          <dgm:chMax val="3"/>
          <dgm:animLvl val="lvl"/>
          <dgm:resizeHandles val="exact"/>
        </dgm:presLayoutVars>
      </dgm:prSet>
      <dgm:spPr/>
    </dgm:pt>
    <dgm:pt modelId="{B796C054-C252-4409-BFE6-1B067984A819}" type="pres">
      <dgm:prSet presAssocID="{607E4710-F678-4637-BB13-A257DE409A9D}" presName="gear1" presStyleLbl="node1" presStyleIdx="0" presStyleCnt="3">
        <dgm:presLayoutVars>
          <dgm:chMax val="1"/>
          <dgm:bulletEnabled val="1"/>
        </dgm:presLayoutVars>
      </dgm:prSet>
      <dgm:spPr/>
      <dgm:t>
        <a:bodyPr/>
        <a:lstStyle/>
        <a:p>
          <a:endParaRPr lang="en-US"/>
        </a:p>
      </dgm:t>
    </dgm:pt>
    <dgm:pt modelId="{9B39939B-36E7-4D74-AD48-10632D5CFCCE}" type="pres">
      <dgm:prSet presAssocID="{607E4710-F678-4637-BB13-A257DE409A9D}" presName="gear1srcNode" presStyleLbl="node1" presStyleIdx="0" presStyleCnt="3"/>
      <dgm:spPr/>
      <dgm:t>
        <a:bodyPr/>
        <a:lstStyle/>
        <a:p>
          <a:endParaRPr lang="en-US"/>
        </a:p>
      </dgm:t>
    </dgm:pt>
    <dgm:pt modelId="{F40DF01D-C821-4D63-82E9-10416B508339}" type="pres">
      <dgm:prSet presAssocID="{607E4710-F678-4637-BB13-A257DE409A9D}" presName="gear1dstNode" presStyleLbl="node1" presStyleIdx="0" presStyleCnt="3"/>
      <dgm:spPr/>
      <dgm:t>
        <a:bodyPr/>
        <a:lstStyle/>
        <a:p>
          <a:endParaRPr lang="en-US"/>
        </a:p>
      </dgm:t>
    </dgm:pt>
    <dgm:pt modelId="{0E89C969-E1F0-41AD-A6EC-F45FC1C5662D}" type="pres">
      <dgm:prSet presAssocID="{A20EB21B-F4FD-49EC-8E73-4E3E8F8CCAB0}" presName="gear2" presStyleLbl="node1" presStyleIdx="1" presStyleCnt="3">
        <dgm:presLayoutVars>
          <dgm:chMax val="1"/>
          <dgm:bulletEnabled val="1"/>
        </dgm:presLayoutVars>
      </dgm:prSet>
      <dgm:spPr/>
      <dgm:t>
        <a:bodyPr/>
        <a:lstStyle/>
        <a:p>
          <a:endParaRPr lang="en-US"/>
        </a:p>
      </dgm:t>
    </dgm:pt>
    <dgm:pt modelId="{BFAC49B6-BA80-456B-B5B7-2A3BA048B8B8}" type="pres">
      <dgm:prSet presAssocID="{A20EB21B-F4FD-49EC-8E73-4E3E8F8CCAB0}" presName="gear2srcNode" presStyleLbl="node1" presStyleIdx="1" presStyleCnt="3"/>
      <dgm:spPr/>
      <dgm:t>
        <a:bodyPr/>
        <a:lstStyle/>
        <a:p>
          <a:endParaRPr lang="en-US"/>
        </a:p>
      </dgm:t>
    </dgm:pt>
    <dgm:pt modelId="{70BCC756-DC30-4BB4-AD2E-EA31841741C8}" type="pres">
      <dgm:prSet presAssocID="{A20EB21B-F4FD-49EC-8E73-4E3E8F8CCAB0}" presName="gear2dstNode" presStyleLbl="node1" presStyleIdx="1" presStyleCnt="3"/>
      <dgm:spPr/>
      <dgm:t>
        <a:bodyPr/>
        <a:lstStyle/>
        <a:p>
          <a:endParaRPr lang="en-US"/>
        </a:p>
      </dgm:t>
    </dgm:pt>
    <dgm:pt modelId="{599E08D2-8D5D-46EF-AE3B-288D97848D74}" type="pres">
      <dgm:prSet presAssocID="{440B3F07-6EA0-4C0B-B6C4-83E357F4D47E}" presName="gear3" presStyleLbl="node1" presStyleIdx="2" presStyleCnt="3"/>
      <dgm:spPr/>
      <dgm:t>
        <a:bodyPr/>
        <a:lstStyle/>
        <a:p>
          <a:endParaRPr lang="en-US"/>
        </a:p>
      </dgm:t>
    </dgm:pt>
    <dgm:pt modelId="{2FAB0808-D3D3-44BA-B0A3-91B17EEC4383}" type="pres">
      <dgm:prSet presAssocID="{440B3F07-6EA0-4C0B-B6C4-83E357F4D47E}" presName="gear3tx" presStyleLbl="node1" presStyleIdx="2" presStyleCnt="3">
        <dgm:presLayoutVars>
          <dgm:chMax val="1"/>
          <dgm:bulletEnabled val="1"/>
        </dgm:presLayoutVars>
      </dgm:prSet>
      <dgm:spPr/>
      <dgm:t>
        <a:bodyPr/>
        <a:lstStyle/>
        <a:p>
          <a:endParaRPr lang="en-US"/>
        </a:p>
      </dgm:t>
    </dgm:pt>
    <dgm:pt modelId="{A25DC02B-0186-45FF-8850-F2C4D07D49C8}" type="pres">
      <dgm:prSet presAssocID="{440B3F07-6EA0-4C0B-B6C4-83E357F4D47E}" presName="gear3srcNode" presStyleLbl="node1" presStyleIdx="2" presStyleCnt="3"/>
      <dgm:spPr/>
      <dgm:t>
        <a:bodyPr/>
        <a:lstStyle/>
        <a:p>
          <a:endParaRPr lang="en-US"/>
        </a:p>
      </dgm:t>
    </dgm:pt>
    <dgm:pt modelId="{FD2DEB4F-1CC6-42D2-AF59-7768101829C9}" type="pres">
      <dgm:prSet presAssocID="{440B3F07-6EA0-4C0B-B6C4-83E357F4D47E}" presName="gear3dstNode" presStyleLbl="node1" presStyleIdx="2" presStyleCnt="3"/>
      <dgm:spPr/>
      <dgm:t>
        <a:bodyPr/>
        <a:lstStyle/>
        <a:p>
          <a:endParaRPr lang="en-US"/>
        </a:p>
      </dgm:t>
    </dgm:pt>
    <dgm:pt modelId="{0C931497-76C9-4F06-9C7C-08B120F46522}" type="pres">
      <dgm:prSet presAssocID="{D1E617D6-C6D5-4C20-9170-788D8880EC4B}" presName="connector1" presStyleLbl="sibTrans2D1" presStyleIdx="0" presStyleCnt="3"/>
      <dgm:spPr/>
      <dgm:t>
        <a:bodyPr/>
        <a:lstStyle/>
        <a:p>
          <a:endParaRPr lang="en-US"/>
        </a:p>
      </dgm:t>
    </dgm:pt>
    <dgm:pt modelId="{8388ED99-6A2C-442A-B47D-33C69BCAEDA7}" type="pres">
      <dgm:prSet presAssocID="{E2EB2EFE-B80D-435C-8FEE-F7653F9C6BFB}" presName="connector2" presStyleLbl="sibTrans2D1" presStyleIdx="1" presStyleCnt="3"/>
      <dgm:spPr/>
      <dgm:t>
        <a:bodyPr/>
        <a:lstStyle/>
        <a:p>
          <a:endParaRPr lang="en-US"/>
        </a:p>
      </dgm:t>
    </dgm:pt>
    <dgm:pt modelId="{E76B5DB1-A2FA-45C9-B881-210C5ABB33D6}" type="pres">
      <dgm:prSet presAssocID="{516F98AE-106D-418E-9B8D-A447A6C5EAC8}" presName="connector3" presStyleLbl="sibTrans2D1" presStyleIdx="2" presStyleCnt="3"/>
      <dgm:spPr/>
      <dgm:t>
        <a:bodyPr/>
        <a:lstStyle/>
        <a:p>
          <a:endParaRPr lang="en-US"/>
        </a:p>
      </dgm:t>
    </dgm:pt>
  </dgm:ptLst>
  <dgm:cxnLst>
    <dgm:cxn modelId="{5E1652AF-4951-4368-B69C-B754F718ED0C}" type="presOf" srcId="{A20EB21B-F4FD-49EC-8E73-4E3E8F8CCAB0}" destId="{0E89C969-E1F0-41AD-A6EC-F45FC1C5662D}" srcOrd="0" destOrd="0" presId="urn:microsoft.com/office/officeart/2005/8/layout/gear1"/>
    <dgm:cxn modelId="{3FBE0FC9-3BAD-4AFF-A5D3-862162F9FC98}" srcId="{B6CCC72E-7F43-4CA3-A749-B3D753693A31}" destId="{607E4710-F678-4637-BB13-A257DE409A9D}" srcOrd="0" destOrd="0" parTransId="{7F1CBEAF-354F-4780-B3F2-A7ADE3091CFC}" sibTransId="{D1E617D6-C6D5-4C20-9170-788D8880EC4B}"/>
    <dgm:cxn modelId="{6920276D-E8BC-4DDF-AA69-227E98F3B58A}" type="presOf" srcId="{516F98AE-106D-418E-9B8D-A447A6C5EAC8}" destId="{E76B5DB1-A2FA-45C9-B881-210C5ABB33D6}" srcOrd="0" destOrd="0" presId="urn:microsoft.com/office/officeart/2005/8/layout/gear1"/>
    <dgm:cxn modelId="{3ED471DC-C236-4222-AD57-768C326D5BC7}" type="presOf" srcId="{A20EB21B-F4FD-49EC-8E73-4E3E8F8CCAB0}" destId="{BFAC49B6-BA80-456B-B5B7-2A3BA048B8B8}" srcOrd="1" destOrd="0" presId="urn:microsoft.com/office/officeart/2005/8/layout/gear1"/>
    <dgm:cxn modelId="{8B16701A-4807-4BB3-94AD-ABB9AD2390C6}" type="presOf" srcId="{607E4710-F678-4637-BB13-A257DE409A9D}" destId="{B796C054-C252-4409-BFE6-1B067984A819}" srcOrd="0" destOrd="0" presId="urn:microsoft.com/office/officeart/2005/8/layout/gear1"/>
    <dgm:cxn modelId="{F400552D-2A44-4BDC-9820-9AA458728608}" srcId="{B6CCC72E-7F43-4CA3-A749-B3D753693A31}" destId="{A20EB21B-F4FD-49EC-8E73-4E3E8F8CCAB0}" srcOrd="1" destOrd="0" parTransId="{EED10985-E25D-487F-BFC6-981601D15279}" sibTransId="{E2EB2EFE-B80D-435C-8FEE-F7653F9C6BFB}"/>
    <dgm:cxn modelId="{0AAA1EA4-C556-48D8-A2F0-7A7A24EF2C12}" type="presOf" srcId="{607E4710-F678-4637-BB13-A257DE409A9D}" destId="{F40DF01D-C821-4D63-82E9-10416B508339}" srcOrd="2" destOrd="0" presId="urn:microsoft.com/office/officeart/2005/8/layout/gear1"/>
    <dgm:cxn modelId="{B3885E24-BAD0-44CF-A4E9-B5FA7D617E32}" type="presOf" srcId="{440B3F07-6EA0-4C0B-B6C4-83E357F4D47E}" destId="{2FAB0808-D3D3-44BA-B0A3-91B17EEC4383}" srcOrd="1" destOrd="0" presId="urn:microsoft.com/office/officeart/2005/8/layout/gear1"/>
    <dgm:cxn modelId="{0EFFE22D-3BE0-405B-80BE-5AC7CE884BE9}" type="presOf" srcId="{A20EB21B-F4FD-49EC-8E73-4E3E8F8CCAB0}" destId="{70BCC756-DC30-4BB4-AD2E-EA31841741C8}" srcOrd="2" destOrd="0" presId="urn:microsoft.com/office/officeart/2005/8/layout/gear1"/>
    <dgm:cxn modelId="{D49ED22B-0EC1-4CD9-930F-6347B3F39E2B}" type="presOf" srcId="{E2EB2EFE-B80D-435C-8FEE-F7653F9C6BFB}" destId="{8388ED99-6A2C-442A-B47D-33C69BCAEDA7}" srcOrd="0" destOrd="0" presId="urn:microsoft.com/office/officeart/2005/8/layout/gear1"/>
    <dgm:cxn modelId="{69CD4F69-DD1A-4416-9072-7D841F42D8F4}" type="presOf" srcId="{440B3F07-6EA0-4C0B-B6C4-83E357F4D47E}" destId="{FD2DEB4F-1CC6-42D2-AF59-7768101829C9}" srcOrd="3" destOrd="0" presId="urn:microsoft.com/office/officeart/2005/8/layout/gear1"/>
    <dgm:cxn modelId="{548212ED-2594-4F89-8035-5DC2030794FC}" srcId="{B6CCC72E-7F43-4CA3-A749-B3D753693A31}" destId="{440B3F07-6EA0-4C0B-B6C4-83E357F4D47E}" srcOrd="2" destOrd="0" parTransId="{A04709FE-55F4-41BB-828B-2D946D7B6EF1}" sibTransId="{516F98AE-106D-418E-9B8D-A447A6C5EAC8}"/>
    <dgm:cxn modelId="{B28E3F95-664A-4284-9FB1-BA018A7D06C7}" type="presOf" srcId="{440B3F07-6EA0-4C0B-B6C4-83E357F4D47E}" destId="{A25DC02B-0186-45FF-8850-F2C4D07D49C8}" srcOrd="2" destOrd="0" presId="urn:microsoft.com/office/officeart/2005/8/layout/gear1"/>
    <dgm:cxn modelId="{05438A23-C31B-4F2A-B87E-8BCF0F3A430A}" type="presOf" srcId="{607E4710-F678-4637-BB13-A257DE409A9D}" destId="{9B39939B-36E7-4D74-AD48-10632D5CFCCE}" srcOrd="1" destOrd="0" presId="urn:microsoft.com/office/officeart/2005/8/layout/gear1"/>
    <dgm:cxn modelId="{E1F99FDA-89F5-462F-A20A-D63A3B974231}" type="presOf" srcId="{B6CCC72E-7F43-4CA3-A749-B3D753693A31}" destId="{00B032F1-40C9-48BD-947B-E3A0FF03637E}" srcOrd="0" destOrd="0" presId="urn:microsoft.com/office/officeart/2005/8/layout/gear1"/>
    <dgm:cxn modelId="{F6D422E4-77B1-4BE3-8933-55754DD9343E}" type="presOf" srcId="{440B3F07-6EA0-4C0B-B6C4-83E357F4D47E}" destId="{599E08D2-8D5D-46EF-AE3B-288D97848D74}" srcOrd="0" destOrd="0" presId="urn:microsoft.com/office/officeart/2005/8/layout/gear1"/>
    <dgm:cxn modelId="{EA2D5E59-097E-4D65-B238-2E97FDCA6890}" type="presOf" srcId="{D1E617D6-C6D5-4C20-9170-788D8880EC4B}" destId="{0C931497-76C9-4F06-9C7C-08B120F46522}" srcOrd="0" destOrd="0" presId="urn:microsoft.com/office/officeart/2005/8/layout/gear1"/>
    <dgm:cxn modelId="{163D0E2F-2D60-4419-815F-38F7233F638E}" type="presParOf" srcId="{00B032F1-40C9-48BD-947B-E3A0FF03637E}" destId="{B796C054-C252-4409-BFE6-1B067984A819}" srcOrd="0" destOrd="0" presId="urn:microsoft.com/office/officeart/2005/8/layout/gear1"/>
    <dgm:cxn modelId="{59D77BC4-F931-4C36-A5DA-DDD430866B75}" type="presParOf" srcId="{00B032F1-40C9-48BD-947B-E3A0FF03637E}" destId="{9B39939B-36E7-4D74-AD48-10632D5CFCCE}" srcOrd="1" destOrd="0" presId="urn:microsoft.com/office/officeart/2005/8/layout/gear1"/>
    <dgm:cxn modelId="{870AFA47-657F-462A-B7F5-727BF8A566EF}" type="presParOf" srcId="{00B032F1-40C9-48BD-947B-E3A0FF03637E}" destId="{F40DF01D-C821-4D63-82E9-10416B508339}" srcOrd="2" destOrd="0" presId="urn:microsoft.com/office/officeart/2005/8/layout/gear1"/>
    <dgm:cxn modelId="{E28AEA1B-C8FC-45B0-AF0E-AC1C2E10984F}" type="presParOf" srcId="{00B032F1-40C9-48BD-947B-E3A0FF03637E}" destId="{0E89C969-E1F0-41AD-A6EC-F45FC1C5662D}" srcOrd="3" destOrd="0" presId="urn:microsoft.com/office/officeart/2005/8/layout/gear1"/>
    <dgm:cxn modelId="{2CE7B425-E6D2-44F3-AC1D-96E787CF596A}" type="presParOf" srcId="{00B032F1-40C9-48BD-947B-E3A0FF03637E}" destId="{BFAC49B6-BA80-456B-B5B7-2A3BA048B8B8}" srcOrd="4" destOrd="0" presId="urn:microsoft.com/office/officeart/2005/8/layout/gear1"/>
    <dgm:cxn modelId="{E85566CD-0352-428E-BA74-BB891F84D8A0}" type="presParOf" srcId="{00B032F1-40C9-48BD-947B-E3A0FF03637E}" destId="{70BCC756-DC30-4BB4-AD2E-EA31841741C8}" srcOrd="5" destOrd="0" presId="urn:microsoft.com/office/officeart/2005/8/layout/gear1"/>
    <dgm:cxn modelId="{955BF71C-0C03-4902-A614-0C76B31F4882}" type="presParOf" srcId="{00B032F1-40C9-48BD-947B-E3A0FF03637E}" destId="{599E08D2-8D5D-46EF-AE3B-288D97848D74}" srcOrd="6" destOrd="0" presId="urn:microsoft.com/office/officeart/2005/8/layout/gear1"/>
    <dgm:cxn modelId="{0502548B-198C-48C3-8B87-3FD9D9C173B8}" type="presParOf" srcId="{00B032F1-40C9-48BD-947B-E3A0FF03637E}" destId="{2FAB0808-D3D3-44BA-B0A3-91B17EEC4383}" srcOrd="7" destOrd="0" presId="urn:microsoft.com/office/officeart/2005/8/layout/gear1"/>
    <dgm:cxn modelId="{B5ABD3BC-3696-48E7-B65D-1E77FAFB525F}" type="presParOf" srcId="{00B032F1-40C9-48BD-947B-E3A0FF03637E}" destId="{A25DC02B-0186-45FF-8850-F2C4D07D49C8}" srcOrd="8" destOrd="0" presId="urn:microsoft.com/office/officeart/2005/8/layout/gear1"/>
    <dgm:cxn modelId="{A9A9FF59-18EC-4216-AE29-81F6C157015C}" type="presParOf" srcId="{00B032F1-40C9-48BD-947B-E3A0FF03637E}" destId="{FD2DEB4F-1CC6-42D2-AF59-7768101829C9}" srcOrd="9" destOrd="0" presId="urn:microsoft.com/office/officeart/2005/8/layout/gear1"/>
    <dgm:cxn modelId="{1E735B8B-67BF-42A1-B081-146DC0AF621B}" type="presParOf" srcId="{00B032F1-40C9-48BD-947B-E3A0FF03637E}" destId="{0C931497-76C9-4F06-9C7C-08B120F46522}" srcOrd="10" destOrd="0" presId="urn:microsoft.com/office/officeart/2005/8/layout/gear1"/>
    <dgm:cxn modelId="{92769AC5-4D03-4E0D-B348-ED0DF6D4D52C}" type="presParOf" srcId="{00B032F1-40C9-48BD-947B-E3A0FF03637E}" destId="{8388ED99-6A2C-442A-B47D-33C69BCAEDA7}" srcOrd="11" destOrd="0" presId="urn:microsoft.com/office/officeart/2005/8/layout/gear1"/>
    <dgm:cxn modelId="{CBB5D5A4-AEB3-413D-AA8F-42BD8C9B0ED2}" type="presParOf" srcId="{00B032F1-40C9-48BD-947B-E3A0FF03637E}" destId="{E76B5DB1-A2FA-45C9-B881-210C5ABB33D6}"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6C054-C252-4409-BFE6-1B067984A819}">
      <dsp:nvSpPr>
        <dsp:cNvPr id="0" name=""/>
        <dsp:cNvSpPr/>
      </dsp:nvSpPr>
      <dsp:spPr>
        <a:xfrm>
          <a:off x="914242" y="241548"/>
          <a:ext cx="213714" cy="213714"/>
        </a:xfrm>
        <a:prstGeom prst="gear9">
          <a:avLst/>
        </a:prstGeom>
        <a:solidFill>
          <a:schemeClr val="bg1"/>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en-US" sz="500" kern="1200" dirty="0"/>
        </a:p>
      </dsp:txBody>
      <dsp:txXfrm>
        <a:off x="957208" y="291609"/>
        <a:ext cx="127782" cy="109854"/>
      </dsp:txXfrm>
    </dsp:sp>
    <dsp:sp modelId="{0E89C969-E1F0-41AD-A6EC-F45FC1C5662D}">
      <dsp:nvSpPr>
        <dsp:cNvPr id="0" name=""/>
        <dsp:cNvSpPr/>
      </dsp:nvSpPr>
      <dsp:spPr>
        <a:xfrm>
          <a:off x="789899" y="191034"/>
          <a:ext cx="155429" cy="155429"/>
        </a:xfrm>
        <a:prstGeom prst="gear6">
          <a:avLst/>
        </a:prstGeom>
        <a:solidFill>
          <a:schemeClr val="bg1"/>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en-US" sz="500" kern="1200" dirty="0"/>
        </a:p>
      </dsp:txBody>
      <dsp:txXfrm>
        <a:off x="829029" y="230400"/>
        <a:ext cx="77169" cy="76697"/>
      </dsp:txXfrm>
    </dsp:sp>
    <dsp:sp modelId="{599E08D2-8D5D-46EF-AE3B-288D97848D74}">
      <dsp:nvSpPr>
        <dsp:cNvPr id="0" name=""/>
        <dsp:cNvSpPr/>
      </dsp:nvSpPr>
      <dsp:spPr>
        <a:xfrm rot="20700000">
          <a:off x="876955" y="83804"/>
          <a:ext cx="152288" cy="152288"/>
        </a:xfrm>
        <a:prstGeom prst="gear6">
          <a:avLst/>
        </a:prstGeom>
        <a:solidFill>
          <a:schemeClr val="bg1"/>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en-US" sz="500" kern="1200" dirty="0"/>
        </a:p>
      </dsp:txBody>
      <dsp:txXfrm rot="-20700000">
        <a:off x="910357" y="117205"/>
        <a:ext cx="85485" cy="85485"/>
      </dsp:txXfrm>
    </dsp:sp>
    <dsp:sp modelId="{0C931497-76C9-4F06-9C7C-08B120F46522}">
      <dsp:nvSpPr>
        <dsp:cNvPr id="0" name=""/>
        <dsp:cNvSpPr/>
      </dsp:nvSpPr>
      <dsp:spPr>
        <a:xfrm>
          <a:off x="878200" y="217573"/>
          <a:ext cx="273555" cy="273555"/>
        </a:xfrm>
        <a:prstGeom prst="circularArrow">
          <a:avLst>
            <a:gd name="adj1" fmla="val 4688"/>
            <a:gd name="adj2" fmla="val 299029"/>
            <a:gd name="adj3" fmla="val 2193091"/>
            <a:gd name="adj4" fmla="val 17065850"/>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88ED99-6A2C-442A-B47D-33C69BCAEDA7}">
      <dsp:nvSpPr>
        <dsp:cNvPr id="0" name=""/>
        <dsp:cNvSpPr/>
      </dsp:nvSpPr>
      <dsp:spPr>
        <a:xfrm>
          <a:off x="762373" y="168198"/>
          <a:ext cx="198754" cy="19875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6B5DB1-A2FA-45C9-B881-210C5ABB33D6}">
      <dsp:nvSpPr>
        <dsp:cNvPr id="0" name=""/>
        <dsp:cNvSpPr/>
      </dsp:nvSpPr>
      <dsp:spPr>
        <a:xfrm>
          <a:off x="841729" y="62002"/>
          <a:ext cx="214297" cy="21429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1BB60FF-ACF0-5A4A-9C79-4881E6B16567}" type="datetimeFigureOut">
              <a:rPr lang="en-US" smtClean="0">
                <a:latin typeface="Arial" charset="0"/>
              </a:rPr>
              <a:pPr/>
              <a:t>6/11/2019</a:t>
            </a:fld>
            <a:endParaRPr lang="en-US" dirty="0">
              <a:latin typeface="Arial"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ABA786-EB35-BA4C-A7F7-24740D3067F1}" type="slidenum">
              <a:rPr lang="en-US" smtClean="0">
                <a:latin typeface="Arial" charset="0"/>
              </a:rPr>
              <a:pPr/>
              <a:t>‹#›</a:t>
            </a:fld>
            <a:endParaRPr lang="en-US" dirty="0">
              <a:latin typeface="Arial" charset="0"/>
            </a:endParaRPr>
          </a:p>
        </p:txBody>
      </p:sp>
    </p:spTree>
    <p:extLst>
      <p:ext uri="{BB962C8B-B14F-4D97-AF65-F5344CB8AC3E}">
        <p14:creationId xmlns:p14="http://schemas.microsoft.com/office/powerpoint/2010/main" val="23799472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charset="0"/>
              </a:defRPr>
            </a:lvl1pPr>
          </a:lstStyle>
          <a:p>
            <a:fld id="{0C4595FF-6E7F-4C41-B8DF-4AE76FC1F075}" type="datetimeFigureOut">
              <a:rPr lang="en-US" smtClean="0"/>
              <a:pPr/>
              <a:t>6/11/2019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charset="0"/>
              </a:defRPr>
            </a:lvl1pPr>
          </a:lstStyle>
          <a:p>
            <a:fld id="{5A6330BE-D91A-D240-B266-E5D5F99B4CCE}" type="slidenum">
              <a:rPr lang="en-US" smtClean="0"/>
              <a:pPr/>
              <a:t>‹#›</a:t>
            </a:fld>
            <a:endParaRPr lang="en-US" dirty="0"/>
          </a:p>
        </p:txBody>
      </p:sp>
    </p:spTree>
    <p:extLst>
      <p:ext uri="{BB962C8B-B14F-4D97-AF65-F5344CB8AC3E}">
        <p14:creationId xmlns:p14="http://schemas.microsoft.com/office/powerpoint/2010/main" val="31263167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7</a:t>
            </a:fld>
            <a:endParaRPr lang="en-US" dirty="0"/>
          </a:p>
        </p:txBody>
      </p:sp>
    </p:spTree>
    <p:extLst>
      <p:ext uri="{BB962C8B-B14F-4D97-AF65-F5344CB8AC3E}">
        <p14:creationId xmlns:p14="http://schemas.microsoft.com/office/powerpoint/2010/main" val="109185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Distribution and correlation structure of random</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effect</a:t>
                </a:r>
              </a:p>
              <a:p>
                <a:endParaRPr lang="en-US" sz="1200" b="0" i="0" kern="1200" dirty="0" smtClean="0">
                  <a:solidFill>
                    <a:schemeClr val="tx1"/>
                  </a:solidFill>
                  <a:effectLst/>
                  <a:latin typeface="Arial" charset="0"/>
                  <a:ea typeface="+mn-ea"/>
                  <a:cs typeface="+mn-cs"/>
                </a:endParaRPr>
              </a:p>
              <a:p>
                <a:pPr lvl="0"/>
                <a:r>
                  <a:rPr lang="en-US" sz="1200" b="0" i="0" kern="1200" dirty="0" smtClean="0">
                    <a:solidFill>
                      <a:schemeClr val="tx1"/>
                    </a:solidFill>
                    <a:effectLst/>
                    <a:latin typeface="Arial" charset="0"/>
                    <a:ea typeface="+mn-ea"/>
                    <a:cs typeface="+mn-cs"/>
                  </a:rPr>
                  <a:t>These plots are useful to assess the normality assumption and correlation structure of ETA.</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This </a:t>
                </a:r>
                <a:r>
                  <a:rPr lang="en-US" sz="1200" b="0" i="0" kern="1200" dirty="0">
                    <a:solidFill>
                      <a:schemeClr val="tx1"/>
                    </a:solidFill>
                    <a:effectLst/>
                    <a:latin typeface="Arial" charset="0"/>
                    <a:ea typeface="+mn-ea"/>
                    <a:cs typeface="+mn-cs"/>
                  </a:rPr>
                  <a:t>helps support the choice of covariance matrix (</a:t>
                </a:r>
                <a14:m>
                  <m:oMath xmlns:m="http://schemas.openxmlformats.org/officeDocument/2006/math">
                    <m:r>
                      <m:rPr>
                        <m:sty m:val="p"/>
                      </m:rPr>
                      <a:rPr lang="en-US" sz="1200" b="0" i="0" kern="1200">
                        <a:solidFill>
                          <a:schemeClr val="tx1"/>
                        </a:solidFill>
                        <a:effectLst/>
                        <a:latin typeface="Cambria Math" panose="02040503050406030204" pitchFamily="18" charset="0"/>
                        <a:ea typeface="+mn-ea"/>
                        <a:cs typeface="+mn-cs"/>
                      </a:rPr>
                      <m:t>Ω</m:t>
                    </m:r>
                  </m:oMath>
                </a14:m>
                <a:r>
                  <a:rPr lang="en-US" sz="1200" b="0" i="0" kern="1200" dirty="0">
                    <a:solidFill>
                      <a:schemeClr val="tx1"/>
                    </a:solidFill>
                    <a:effectLst/>
                    <a:latin typeface="Arial" charset="0"/>
                    <a:ea typeface="+mn-ea"/>
                    <a:cs typeface="+mn-cs"/>
                  </a:rPr>
                  <a:t>) in the </a:t>
                </a:r>
                <a:r>
                  <a:rPr lang="en-US" sz="1200" b="0" i="0" kern="1200" dirty="0" smtClean="0">
                    <a:solidFill>
                      <a:schemeClr val="tx1"/>
                    </a:solidFill>
                    <a:effectLst/>
                    <a:latin typeface="Arial" charset="0"/>
                    <a:ea typeface="+mn-ea"/>
                    <a:cs typeface="+mn-cs"/>
                  </a:rPr>
                  <a:t>model.</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Use </a:t>
                </a:r>
                <a:r>
                  <a:rPr lang="en-US" sz="1200" b="0" i="0" kern="1200" dirty="0">
                    <a:solidFill>
                      <a:schemeClr val="tx1"/>
                    </a:solidFill>
                    <a:effectLst/>
                    <a:latin typeface="Arial" charset="0"/>
                    <a:ea typeface="+mn-ea"/>
                    <a:cs typeface="+mn-cs"/>
                  </a:rPr>
                  <a:t>normalized ETAs in those plots, i.e. divide individual estimates (EBE) by the corresponding estimated standard deviations from </a:t>
                </a:r>
                <a14:m>
                  <m:oMath xmlns:m="http://schemas.openxmlformats.org/officeDocument/2006/math">
                    <m:acc>
                      <m:accPr>
                        <m:chr m:val="̂"/>
                        <m:ctrlPr>
                          <a:rPr lang="en-US" sz="1200" b="0" i="1" kern="1200">
                            <a:solidFill>
                              <a:schemeClr val="tx1"/>
                            </a:solidFill>
                            <a:effectLst/>
                            <a:latin typeface="Cambria Math" panose="02040503050406030204" pitchFamily="18" charset="0"/>
                            <a:ea typeface="+mn-ea"/>
                            <a:cs typeface="+mn-cs"/>
                          </a:rPr>
                        </m:ctrlPr>
                      </m:accPr>
                      <m:e>
                        <m:r>
                          <m:rPr>
                            <m:sty m:val="p"/>
                          </m:rPr>
                          <a:rPr lang="en-US" sz="1200" b="0" i="0" kern="1200">
                            <a:solidFill>
                              <a:schemeClr val="tx1"/>
                            </a:solidFill>
                            <a:effectLst/>
                            <a:latin typeface="Cambria Math" panose="02040503050406030204" pitchFamily="18" charset="0"/>
                            <a:ea typeface="+mn-ea"/>
                            <a:cs typeface="+mn-cs"/>
                          </a:rPr>
                          <m:t>Ω</m:t>
                        </m:r>
                      </m:e>
                    </m:acc>
                  </m:oMath>
                </a14:m>
                <a:r>
                  <a:rPr lang="en-US" sz="1200" b="0" i="0" kern="1200" dirty="0">
                    <a:solidFill>
                      <a:schemeClr val="tx1"/>
                    </a:solidFill>
                    <a:effectLst/>
                    <a:latin typeface="Arial" charset="0"/>
                    <a:ea typeface="+mn-ea"/>
                    <a:cs typeface="+mn-cs"/>
                  </a:rPr>
                  <a:t>.</a:t>
                </a:r>
              </a:p>
              <a:p>
                <a:pPr lvl="1"/>
                <a:r>
                  <a:rPr lang="en-US" sz="1200" b="0" i="0" kern="1200" dirty="0">
                    <a:solidFill>
                      <a:schemeClr val="tx1"/>
                    </a:solidFill>
                    <a:effectLst/>
                    <a:latin typeface="Arial" charset="0"/>
                    <a:ea typeface="+mn-ea"/>
                    <a:cs typeface="+mn-cs"/>
                  </a:rPr>
                  <a:t>Include a smooth line and report the value of correlation for pairs of ETA.</a:t>
                </a:r>
              </a:p>
              <a:p>
                <a:pPr lvl="1"/>
                <a:r>
                  <a:rPr lang="en-US" sz="1200" b="0" i="0" kern="1200" dirty="0">
                    <a:solidFill>
                      <a:schemeClr val="tx1"/>
                    </a:solidFill>
                    <a:effectLst/>
                    <a:latin typeface="Arial" charset="0"/>
                    <a:ea typeface="+mn-ea"/>
                    <a:cs typeface="+mn-cs"/>
                  </a:rPr>
                  <a:t>The value of </a:t>
                </a:r>
                <a:r>
                  <a:rPr lang="en-US" sz="1200" b="0" i="0" kern="1200" dirty="0">
                    <a:solidFill>
                      <a:schemeClr val="tx1"/>
                    </a:solidFill>
                    <a:effectLst/>
                    <a:latin typeface="Arial" charset="0"/>
                    <a:ea typeface="+mn-ea"/>
                    <a:cs typeface="+mn-cs"/>
                    <a:sym typeface="Symbol" panose="05050102010706020507" pitchFamily="18" charset="2"/>
                  </a:rPr>
                  <a:t></a:t>
                </a:r>
                <a:r>
                  <a:rPr lang="en-US" sz="1200" b="0" i="0" kern="1200" dirty="0">
                    <a:solidFill>
                      <a:schemeClr val="tx1"/>
                    </a:solidFill>
                    <a:effectLst/>
                    <a:latin typeface="Arial" charset="0"/>
                    <a:ea typeface="+mn-ea"/>
                    <a:cs typeface="+mn-cs"/>
                  </a:rPr>
                  <a:t>-shrinkage for each ETA should be displayed.</a:t>
                </a:r>
              </a:p>
              <a:p>
                <a:endParaRPr lang="en-US" dirty="0"/>
              </a:p>
            </p:txBody>
          </p:sp>
        </mc:Choice>
        <mc:Fallback xmlns="">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Distribution and correlation structure of random</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effect</a:t>
                </a:r>
              </a:p>
              <a:p>
                <a:endParaRPr lang="en-US" sz="1200" b="0" i="0" kern="1200" dirty="0" smtClean="0">
                  <a:solidFill>
                    <a:schemeClr val="tx1"/>
                  </a:solidFill>
                  <a:effectLst/>
                  <a:latin typeface="Arial" charset="0"/>
                  <a:ea typeface="+mn-ea"/>
                  <a:cs typeface="+mn-cs"/>
                </a:endParaRPr>
              </a:p>
              <a:p>
                <a:pPr lvl="0"/>
                <a:r>
                  <a:rPr lang="en-US" sz="1200" b="0" i="0" kern="1200" dirty="0" smtClean="0">
                    <a:solidFill>
                      <a:schemeClr val="tx1"/>
                    </a:solidFill>
                    <a:effectLst/>
                    <a:latin typeface="Arial" charset="0"/>
                    <a:ea typeface="+mn-ea"/>
                    <a:cs typeface="+mn-cs"/>
                  </a:rPr>
                  <a:t>These plots are useful to assess the normality assumption and correlation structure of ETA.</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This </a:t>
                </a:r>
                <a:r>
                  <a:rPr lang="en-US" sz="1200" b="0" i="0" kern="1200" dirty="0">
                    <a:solidFill>
                      <a:schemeClr val="tx1"/>
                    </a:solidFill>
                    <a:effectLst/>
                    <a:latin typeface="Arial" charset="0"/>
                    <a:ea typeface="+mn-ea"/>
                    <a:cs typeface="+mn-cs"/>
                  </a:rPr>
                  <a:t>helps support the choice of covariance matrix (</a:t>
                </a:r>
                <a:r>
                  <a:rPr lang="en-US" sz="1200" b="0" i="0" kern="1200">
                    <a:solidFill>
                      <a:schemeClr val="tx1"/>
                    </a:solidFill>
                    <a:effectLst/>
                    <a:latin typeface="Arial" charset="0"/>
                    <a:ea typeface="+mn-ea"/>
                    <a:cs typeface="+mn-cs"/>
                  </a:rPr>
                  <a:t>Ω</a:t>
                </a:r>
                <a:r>
                  <a:rPr lang="en-US" sz="1200" b="0" i="0" kern="1200" dirty="0">
                    <a:solidFill>
                      <a:schemeClr val="tx1"/>
                    </a:solidFill>
                    <a:effectLst/>
                    <a:latin typeface="Arial" charset="0"/>
                    <a:ea typeface="+mn-ea"/>
                    <a:cs typeface="+mn-cs"/>
                  </a:rPr>
                  <a:t>) in the </a:t>
                </a:r>
                <a:r>
                  <a:rPr lang="en-US" sz="1200" b="0" i="0" kern="1200" dirty="0" smtClean="0">
                    <a:solidFill>
                      <a:schemeClr val="tx1"/>
                    </a:solidFill>
                    <a:effectLst/>
                    <a:latin typeface="Arial" charset="0"/>
                    <a:ea typeface="+mn-ea"/>
                    <a:cs typeface="+mn-cs"/>
                  </a:rPr>
                  <a:t>model.</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Use </a:t>
                </a:r>
                <a:r>
                  <a:rPr lang="en-US" sz="1200" b="0" i="0" kern="1200" dirty="0">
                    <a:solidFill>
                      <a:schemeClr val="tx1"/>
                    </a:solidFill>
                    <a:effectLst/>
                    <a:latin typeface="Arial" charset="0"/>
                    <a:ea typeface="+mn-ea"/>
                    <a:cs typeface="+mn-cs"/>
                  </a:rPr>
                  <a:t>normalized ETAs in those plots, i.e. divide individual estimates (EBE) by the corresponding estimated standard deviations from </a:t>
                </a:r>
                <a:r>
                  <a:rPr lang="en-US" sz="1200" b="0" i="0" kern="1200">
                    <a:solidFill>
                      <a:schemeClr val="tx1"/>
                    </a:solidFill>
                    <a:effectLst/>
                    <a:latin typeface="Arial" charset="0"/>
                    <a:ea typeface="+mn-ea"/>
                    <a:cs typeface="+mn-cs"/>
                  </a:rPr>
                  <a:t>Ω ̂</a:t>
                </a:r>
                <a:r>
                  <a:rPr lang="en-US" sz="1200" b="0" i="0" kern="1200" dirty="0">
                    <a:solidFill>
                      <a:schemeClr val="tx1"/>
                    </a:solidFill>
                    <a:effectLst/>
                    <a:latin typeface="Arial" charset="0"/>
                    <a:ea typeface="+mn-ea"/>
                    <a:cs typeface="+mn-cs"/>
                  </a:rPr>
                  <a:t>.</a:t>
                </a:r>
              </a:p>
              <a:p>
                <a:pPr lvl="1"/>
                <a:r>
                  <a:rPr lang="en-US" sz="1200" b="0" i="0" kern="1200" dirty="0">
                    <a:solidFill>
                      <a:schemeClr val="tx1"/>
                    </a:solidFill>
                    <a:effectLst/>
                    <a:latin typeface="Arial" charset="0"/>
                    <a:ea typeface="+mn-ea"/>
                    <a:cs typeface="+mn-cs"/>
                  </a:rPr>
                  <a:t>Include a smooth line and report the value of correlation for pairs of ETA.</a:t>
                </a:r>
              </a:p>
              <a:p>
                <a:pPr lvl="1"/>
                <a:r>
                  <a:rPr lang="en-US" sz="1200" b="0" i="0" kern="1200" dirty="0">
                    <a:solidFill>
                      <a:schemeClr val="tx1"/>
                    </a:solidFill>
                    <a:effectLst/>
                    <a:latin typeface="Arial" charset="0"/>
                    <a:ea typeface="+mn-ea"/>
                    <a:cs typeface="+mn-cs"/>
                  </a:rPr>
                  <a:t>The value of </a:t>
                </a:r>
                <a:r>
                  <a:rPr lang="en-US" sz="1200" b="0" i="0" kern="1200" dirty="0">
                    <a:solidFill>
                      <a:schemeClr val="tx1"/>
                    </a:solidFill>
                    <a:effectLst/>
                    <a:latin typeface="Arial" charset="0"/>
                    <a:ea typeface="+mn-ea"/>
                    <a:cs typeface="+mn-cs"/>
                    <a:sym typeface="Symbol" panose="05050102010706020507" pitchFamily="18" charset="2"/>
                  </a:rPr>
                  <a:t></a:t>
                </a:r>
                <a:r>
                  <a:rPr lang="en-US" sz="1200" b="0" i="0" kern="1200" dirty="0">
                    <a:solidFill>
                      <a:schemeClr val="tx1"/>
                    </a:solidFill>
                    <a:effectLst/>
                    <a:latin typeface="Arial" charset="0"/>
                    <a:ea typeface="+mn-ea"/>
                    <a:cs typeface="+mn-cs"/>
                  </a:rPr>
                  <a:t>-shrinkage for each ETA should be displayed.</a:t>
                </a:r>
              </a:p>
              <a:p>
                <a:endParaRPr lang="en-US" dirty="0"/>
              </a:p>
            </p:txBody>
          </p:sp>
        </mc:Fallback>
      </mc:AlternateContent>
      <p:sp>
        <p:nvSpPr>
          <p:cNvPr id="4" name="Slide Number Placeholder 3"/>
          <p:cNvSpPr>
            <a:spLocks noGrp="1"/>
          </p:cNvSpPr>
          <p:nvPr>
            <p:ph type="sldNum" sz="quarter" idx="10"/>
          </p:nvPr>
        </p:nvSpPr>
        <p:spPr/>
        <p:txBody>
          <a:bodyPr/>
          <a:lstStyle/>
          <a:p>
            <a:fld id="{5A6330BE-D91A-D240-B266-E5D5F99B4CCE}" type="slidenum">
              <a:rPr lang="en-US" smtClean="0"/>
              <a:pPr/>
              <a:t>17</a:t>
            </a:fld>
            <a:endParaRPr lang="en-US" dirty="0"/>
          </a:p>
        </p:txBody>
      </p:sp>
    </p:spTree>
    <p:extLst>
      <p:ext uri="{BB962C8B-B14F-4D97-AF65-F5344CB8AC3E}">
        <p14:creationId xmlns:p14="http://schemas.microsoft.com/office/powerpoint/2010/main" val="9852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These plots are intended to show that covariate relationships have been appropriately taken into account in the model.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This should include relevant design features; in particular, it is always important to plot EBE versus dose (for example, this can be useful to detect nonlinearities in PK). Note that plots of ETA versus covariates should be produced both before and after inclusion of covariates in the final model)</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18</a:t>
            </a:fld>
            <a:endParaRPr lang="en-US" dirty="0"/>
          </a:p>
        </p:txBody>
      </p:sp>
    </p:spTree>
    <p:extLst>
      <p:ext uri="{BB962C8B-B14F-4D97-AF65-F5344CB8AC3E}">
        <p14:creationId xmlns:p14="http://schemas.microsoft.com/office/powerpoint/2010/main" val="360238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Plots of individual fits are convenient to have a quick glance at the performance of a model to describe individual data. </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19</a:t>
            </a:fld>
            <a:endParaRPr lang="en-US" dirty="0"/>
          </a:p>
        </p:txBody>
      </p:sp>
    </p:spTree>
    <p:extLst>
      <p:ext uri="{BB962C8B-B14F-4D97-AF65-F5344CB8AC3E}">
        <p14:creationId xmlns:p14="http://schemas.microsoft.com/office/powerpoint/2010/main" val="2033055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Arial" charset="0"/>
                <a:ea typeface="+mn-ea"/>
                <a:cs typeface="+mn-cs"/>
              </a:rPr>
              <a:t>In </a:t>
            </a:r>
            <a:r>
              <a:rPr lang="en-US" sz="1200" b="0" i="0" kern="1200" dirty="0" smtClean="0">
                <a:solidFill>
                  <a:schemeClr val="tx1"/>
                </a:solidFill>
                <a:effectLst/>
                <a:latin typeface="Arial" charset="0"/>
                <a:ea typeface="+mn-ea"/>
                <a:cs typeface="+mn-cs"/>
              </a:rPr>
              <a:t>such a display, individuals are shown in separate panels. Within each panel, observations are represented as symbols, while population and individual predictions are superimposed as solid lines </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20</a:t>
            </a:fld>
            <a:endParaRPr lang="en-US" dirty="0"/>
          </a:p>
        </p:txBody>
      </p:sp>
    </p:spTree>
    <p:extLst>
      <p:ext uri="{BB962C8B-B14F-4D97-AF65-F5344CB8AC3E}">
        <p14:creationId xmlns:p14="http://schemas.microsoft.com/office/powerpoint/2010/main" val="455018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Plots of observations versus model predictions are commonly used within the Pharmacometrics community.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However, their interpretation may be confounded by different factors and spurious trends can appear independently of model misspecification.</a:t>
            </a:r>
            <a:r>
              <a:rPr lang="en-US" sz="1200" b="0" i="0" kern="1200" baseline="0" dirty="0" smtClean="0">
                <a:solidFill>
                  <a:schemeClr val="tx1"/>
                </a:solidFill>
                <a:effectLst/>
                <a:latin typeface="Arial" charset="0"/>
                <a:ea typeface="+mn-ea"/>
                <a:cs typeface="+mn-cs"/>
              </a:rPr>
              <a:t>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Also, for diagnostic purpose such plots do not provide extra information beyond residual-based diagnostics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We therefore do not recommend them in the package of basic diagnostic tools.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It should be acknowledged that such plots can nevertheless be useful, e.g. to communicate how the model is able to describe the observed data.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They may also be expected by some Health Authorities or journal reviewers.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Thus, in practice we recommend to include such graphs in the appendix of the Modeling Report</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21</a:t>
            </a:fld>
            <a:endParaRPr lang="en-US" dirty="0"/>
          </a:p>
        </p:txBody>
      </p:sp>
    </p:spTree>
    <p:extLst>
      <p:ext uri="{BB962C8B-B14F-4D97-AF65-F5344CB8AC3E}">
        <p14:creationId xmlns:p14="http://schemas.microsoft.com/office/powerpoint/2010/main" val="2324919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However, their interpretation may be confounded by different factors and spurious trends can appear independently of model misspecification.</a:t>
            </a:r>
            <a:r>
              <a:rPr lang="en-US" sz="1200" b="0" i="0" kern="1200" baseline="0" dirty="0" smtClean="0">
                <a:solidFill>
                  <a:schemeClr val="tx1"/>
                </a:solidFill>
                <a:effectLst/>
                <a:latin typeface="Arial" charset="0"/>
                <a:ea typeface="+mn-ea"/>
                <a:cs typeface="+mn-cs"/>
              </a:rPr>
              <a:t>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Also, for diagnostic purpose such plots do not provide extra information beyond residual-based diagnostics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We therefore do not recommend them in the package of basic diagnostic tools.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It should be acknowledged that such plots can nevertheless be useful, e.g. to communicate how the model is able to describe the observed data.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They may also be expected by some Health Authorities or journal reviewers.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Thus, in practice we recommend to include such graphs in the appendix of the Modeling Report</a:t>
            </a:r>
            <a:endParaRPr lang="en-US" dirty="0" smtClean="0"/>
          </a:p>
        </p:txBody>
      </p:sp>
      <p:sp>
        <p:nvSpPr>
          <p:cNvPr id="4" name="Slide Number Placeholder 3"/>
          <p:cNvSpPr>
            <a:spLocks noGrp="1"/>
          </p:cNvSpPr>
          <p:nvPr>
            <p:ph type="sldNum" sz="quarter" idx="10"/>
          </p:nvPr>
        </p:nvSpPr>
        <p:spPr/>
        <p:txBody>
          <a:bodyPr/>
          <a:lstStyle/>
          <a:p>
            <a:fld id="{5A6330BE-D91A-D240-B266-E5D5F99B4CCE}" type="slidenum">
              <a:rPr lang="en-US" smtClean="0"/>
              <a:pPr/>
              <a:t>22</a:t>
            </a:fld>
            <a:endParaRPr lang="en-US" dirty="0"/>
          </a:p>
        </p:txBody>
      </p:sp>
    </p:spTree>
    <p:extLst>
      <p:ext uri="{BB962C8B-B14F-4D97-AF65-F5344CB8AC3E}">
        <p14:creationId xmlns:p14="http://schemas.microsoft.com/office/powerpoint/2010/main" val="3817398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This plot compares the observations with their theoretical distribution under the estimated model. </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23</a:t>
            </a:fld>
            <a:endParaRPr lang="en-US" dirty="0"/>
          </a:p>
        </p:txBody>
      </p:sp>
    </p:spTree>
    <p:extLst>
      <p:ext uri="{BB962C8B-B14F-4D97-AF65-F5344CB8AC3E}">
        <p14:creationId xmlns:p14="http://schemas.microsoft.com/office/powerpoint/2010/main" val="16320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If the model adequately describes the data, the observed percentiles should fall within the confidence intervals generated by simulations.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However, we do not recommend using the VPC in a more formal testing framework, e.g. by counting the number of points falling outside the confidence intervals as would be done with a numerical predictive check (not discussed here).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Because the VPC focuses on central tendency and spread in the data, it is helpful to inform about the appropriateness of the structural model and the random-effects structure.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It is also useful to contrast model fit with new data </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24</a:t>
            </a:fld>
            <a:endParaRPr lang="en-US" dirty="0"/>
          </a:p>
        </p:txBody>
      </p:sp>
    </p:spTree>
    <p:extLst>
      <p:ext uri="{BB962C8B-B14F-4D97-AF65-F5344CB8AC3E}">
        <p14:creationId xmlns:p14="http://schemas.microsoft.com/office/powerpoint/2010/main" val="2517296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9</a:t>
            </a:fld>
            <a:endParaRPr lang="en-US" dirty="0"/>
          </a:p>
        </p:txBody>
      </p:sp>
    </p:spTree>
    <p:extLst>
      <p:ext uri="{BB962C8B-B14F-4D97-AF65-F5344CB8AC3E}">
        <p14:creationId xmlns:p14="http://schemas.microsoft.com/office/powerpoint/2010/main" val="1136611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Arial" charset="0"/>
                <a:ea typeface="+mn-ea"/>
                <a:cs typeface="+mn-cs"/>
              </a:rPr>
              <a:t>Section of modeling report: This suggests where to place the different plots, either in the main body or the appendix of the modeling report. It should not be seen as a strict rule; we want to emphasize content (i.e. the overall package of diagnostics that we consider essential for model evaluation) rather than where they should go in the report.</a:t>
            </a:r>
          </a:p>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10</a:t>
            </a:fld>
            <a:endParaRPr lang="en-US" dirty="0"/>
          </a:p>
        </p:txBody>
      </p:sp>
    </p:spTree>
    <p:extLst>
      <p:ext uri="{BB962C8B-B14F-4D97-AF65-F5344CB8AC3E}">
        <p14:creationId xmlns:p14="http://schemas.microsoft.com/office/powerpoint/2010/main" val="2837348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Residual plots provide a direct evaluation of systematic deviations between model predictions and observations along a horizontal (zero) line</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NPD are plotted versus population predictions or versus time, which is a key independent variable in most population analyses. </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11</a:t>
            </a:fld>
            <a:endParaRPr lang="en-US" dirty="0"/>
          </a:p>
        </p:txBody>
      </p:sp>
    </p:spTree>
    <p:extLst>
      <p:ext uri="{BB962C8B-B14F-4D97-AF65-F5344CB8AC3E}">
        <p14:creationId xmlns:p14="http://schemas.microsoft.com/office/powerpoint/2010/main" val="287237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12</a:t>
            </a:fld>
            <a:endParaRPr lang="en-US" dirty="0"/>
          </a:p>
        </p:txBody>
      </p:sp>
    </p:spTree>
    <p:extLst>
      <p:ext uri="{BB962C8B-B14F-4D97-AF65-F5344CB8AC3E}">
        <p14:creationId xmlns:p14="http://schemas.microsoft.com/office/powerpoint/2010/main" val="213257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These plots inform about adequacy of individual predictions and correctness of the residual error model</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13</a:t>
            </a:fld>
            <a:endParaRPr lang="en-US" dirty="0"/>
          </a:p>
        </p:txBody>
      </p:sp>
    </p:spTree>
    <p:extLst>
      <p:ext uri="{BB962C8B-B14F-4D97-AF65-F5344CB8AC3E}">
        <p14:creationId xmlns:p14="http://schemas.microsoft.com/office/powerpoint/2010/main" val="2896108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Arial" charset="0"/>
                <a:ea typeface="+mn-ea"/>
                <a:cs typeface="+mn-cs"/>
              </a:rPr>
              <a:t>When inspecting these plots, trends deviating from the zero line might indicate that the structural model is not appropriate or not flexible enough to describe some individual observations. The plot IWRES versus IPRED is also useful to assess if the residual error model is correct. Since IWRES should have constant unit variance under the correct model, any pattern in the spread of points would indicate a misspecification of the residual error model </a:t>
            </a:r>
          </a:p>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14</a:t>
            </a:fld>
            <a:endParaRPr lang="en-US" dirty="0"/>
          </a:p>
        </p:txBody>
      </p:sp>
    </p:spTree>
    <p:extLst>
      <p:ext uri="{BB962C8B-B14F-4D97-AF65-F5344CB8AC3E}">
        <p14:creationId xmlns:p14="http://schemas.microsoft.com/office/powerpoint/2010/main" val="362438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Distribution: plot the smoothed density or histogram of IWRES and superimpose the density function of the standard normal distribution as reference.</a:t>
            </a:r>
          </a:p>
          <a:p>
            <a:pPr marL="628650" lvl="1"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The QQ plot displays the quantiles from the observed distribution of IWRES versus the theoretical quantiles of the standard normal distribution. </a:t>
            </a:r>
          </a:p>
          <a:p>
            <a:pPr marL="171450" indent="-171450">
              <a:buFont typeface="Arial" panose="020B0604020202020204" pitchFamily="34" charset="0"/>
              <a:buChar char="•"/>
            </a:pPr>
            <a:r>
              <a:rPr lang="en-US" sz="1200" b="0" i="0" kern="1200" dirty="0" smtClean="0">
                <a:solidFill>
                  <a:schemeClr val="tx1"/>
                </a:solidFill>
                <a:effectLst/>
                <a:latin typeface="Arial" charset="0"/>
                <a:ea typeface="+mn-ea"/>
                <a:cs typeface="+mn-cs"/>
              </a:rPr>
              <a:t>The identity line should be superimposed for reference. Ideally, the points should approximately lie on the straight line to conclude for a standard normal distribution</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15</a:t>
            </a:fld>
            <a:endParaRPr lang="en-US" dirty="0"/>
          </a:p>
        </p:txBody>
      </p:sp>
    </p:spTree>
    <p:extLst>
      <p:ext uri="{BB962C8B-B14F-4D97-AF65-F5344CB8AC3E}">
        <p14:creationId xmlns:p14="http://schemas.microsoft.com/office/powerpoint/2010/main" val="3757142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Empirical Bayes estimates (EBE) of inter-individual random effects (ETA)</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16</a:t>
            </a:fld>
            <a:endParaRPr lang="en-US" dirty="0"/>
          </a:p>
        </p:txBody>
      </p:sp>
    </p:spTree>
    <p:extLst>
      <p:ext uri="{BB962C8B-B14F-4D97-AF65-F5344CB8AC3E}">
        <p14:creationId xmlns:p14="http://schemas.microsoft.com/office/powerpoint/2010/main" val="3280695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userDrawn="1"/>
        </p:nvGrpSpPr>
        <p:grpSpPr>
          <a:xfrm>
            <a:off x="-137160" y="-137160"/>
            <a:ext cx="9418320" cy="5422392"/>
            <a:chOff x="-137160" y="-137160"/>
            <a:chExt cx="9418320" cy="5422392"/>
          </a:xfrm>
        </p:grpSpPr>
        <p:cxnSp>
          <p:nvCxnSpPr>
            <p:cNvPr id="8" name="Straight Connector 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3108959"/>
            <a:ext cx="7086600" cy="914400"/>
          </a:xfrm>
        </p:spPr>
        <p:txBody>
          <a:bodyPr anchor="b" anchorCtr="0">
            <a:noAutofit/>
          </a:bodyPr>
          <a:lstStyle>
            <a:lvl1pPr>
              <a:defRPr sz="3200" b="0"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auto">
          <a:xfrm>
            <a:off x="1600200" y="4114800"/>
            <a:ext cx="5029200" cy="731520"/>
          </a:xfrm>
          <a:noFill/>
        </p:spPr>
        <p:txBody>
          <a:bodyPr>
            <a:noAutofit/>
          </a:bodyPr>
          <a:lstStyle>
            <a:lvl1pPr marL="0" indent="0" algn="l">
              <a:lnSpc>
                <a:spcPct val="100000"/>
              </a:lnSpc>
              <a:spcBef>
                <a:spcPts val="0"/>
              </a:spcBef>
              <a:buNone/>
              <a:defRPr sz="1400" b="1" i="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8" name="Picture 27"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27" name="Picture Placeholder 3"/>
          <p:cNvSpPr>
            <a:spLocks noGrp="1"/>
          </p:cNvSpPr>
          <p:nvPr>
            <p:ph type="pic" sz="quarter" idx="10" hasCustomPrompt="1"/>
          </p:nvPr>
        </p:nvSpPr>
        <p:spPr>
          <a:xfrm>
            <a:off x="525624" y="316156"/>
            <a:ext cx="8157600" cy="2635200"/>
          </a:xfrm>
          <a:solidFill>
            <a:srgbClr val="CCCCCC"/>
          </a:solidFill>
        </p:spPr>
        <p:txBody>
          <a:bodyPr tIns="1116000" anchor="t"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smtClean="0"/>
              <a:t>This space is reserved for cropped images only sourced from Novartis Brand Lab at https://</a:t>
            </a:r>
            <a:r>
              <a:rPr lang="en-US" dirty="0" err="1" smtClean="0"/>
              <a:t>www.novartisbrandlab.com</a:t>
            </a:r>
            <a:r>
              <a:rPr lang="en-US" dirty="0" smtClean="0"/>
              <a:t>/resources/assets/5982</a:t>
            </a:r>
            <a:br>
              <a:rPr lang="en-US" dirty="0" smtClean="0"/>
            </a:br>
            <a:r>
              <a:rPr lang="en-US" dirty="0" smtClean="0"/>
              <a:t>Once you have chosen your image, select the asset for download from the drop-down menu.                                                            For this template, you would download the image cropped to fit the </a:t>
            </a:r>
            <a:r>
              <a:rPr lang="en-US" dirty="0" smtClean="0">
                <a:solidFill>
                  <a:srgbClr val="000000"/>
                </a:solidFill>
                <a:effectLst/>
                <a:latin typeface="Arial" charset="0"/>
              </a:rPr>
              <a:t>PPT Presentation Wide Screen 16:9 template</a:t>
            </a:r>
            <a:r>
              <a:rPr lang="en-US" dirty="0" smtClean="0"/>
              <a:t>.</a:t>
            </a:r>
            <a:br>
              <a:rPr lang="en-US" dirty="0" smtClean="0"/>
            </a:br>
            <a:r>
              <a:rPr lang="en-US" dirty="0" smtClean="0"/>
              <a:t>Illustrations, graphics or icons are not allowed. Photography must follow our </a:t>
            </a:r>
            <a:r>
              <a:rPr lang="en-US" dirty="0" err="1" smtClean="0"/>
              <a:t>monocolor</a:t>
            </a:r>
            <a:r>
              <a:rPr lang="en-US" dirty="0" smtClean="0"/>
              <a:t> rule.                                                                 That means for this template in Novartis Blue </a:t>
            </a:r>
            <a:r>
              <a:rPr lang="en-US" dirty="0" err="1" smtClean="0"/>
              <a:t>monocolor</a:t>
            </a:r>
            <a:r>
              <a:rPr lang="en-US" dirty="0" smtClean="0"/>
              <a:t> theme, choose an image with a pop of Novartis Blue color.</a:t>
            </a:r>
          </a:p>
        </p:txBody>
      </p:sp>
      <p:sp>
        <p:nvSpPr>
          <p:cNvPr id="24"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dirty="0" smtClean="0">
                <a:solidFill>
                  <a:srgbClr val="FFFFFF"/>
                </a:solidFill>
              </a:rPr>
              <a:t>Business or </a:t>
            </a:r>
            <a:r>
              <a:rPr lang="en-US" dirty="0" smtClean="0"/>
              <a:t>Organizational</a:t>
            </a:r>
            <a:r>
              <a:rPr lang="en-US" dirty="0" smtClean="0">
                <a:solidFill>
                  <a:srgbClr val="FFFFFF"/>
                </a:solidFill>
              </a:rPr>
              <a:t> Unit</a:t>
            </a:r>
            <a:br>
              <a:rPr lang="en-US" dirty="0" smtClean="0">
                <a:solidFill>
                  <a:srgbClr val="FFFFFF"/>
                </a:solidFill>
              </a:rPr>
            </a:br>
            <a:r>
              <a:rPr lang="en-US" b="0" dirty="0" smtClean="0">
                <a:solidFill>
                  <a:srgbClr val="FFFFFF"/>
                </a:solidFill>
              </a:rPr>
              <a:t>Franchise or Department</a:t>
            </a:r>
          </a:p>
        </p:txBody>
      </p:sp>
    </p:spTree>
    <p:extLst>
      <p:ext uri="{BB962C8B-B14F-4D97-AF65-F5344CB8AC3E}">
        <p14:creationId xmlns:p14="http://schemas.microsoft.com/office/powerpoint/2010/main" val="1808711482"/>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4" name="Title 3"/>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
        <p:nvSpPr>
          <p:cNvPr id="2" name="Footer Placeholder 1"/>
          <p:cNvSpPr>
            <a:spLocks noGrp="1"/>
          </p:cNvSpPr>
          <p:nvPr>
            <p:ph type="ftr" sz="quarter" idx="20"/>
          </p:nvPr>
        </p:nvSpPr>
        <p:spPr/>
        <p:txBody>
          <a:bodyPr/>
          <a:lstStyle/>
          <a:p>
            <a:r>
              <a:rPr lang="en-US" smtClean="0"/>
              <a:t> | ggPMX | Public</a:t>
            </a:r>
            <a:endParaRPr lang="en-US" dirty="0"/>
          </a:p>
        </p:txBody>
      </p:sp>
      <p:sp>
        <p:nvSpPr>
          <p:cNvPr id="3" name="Slide Number Placeholder 2"/>
          <p:cNvSpPr>
            <a:spLocks noGrp="1"/>
          </p:cNvSpPr>
          <p:nvPr>
            <p:ph type="sldNum" sz="quarter" idx="21"/>
          </p:nvPr>
        </p:nvSpPr>
        <p:spPr/>
        <p:txBody>
          <a:bodyPr/>
          <a:lstStyle/>
          <a:p>
            <a:fld id="{47547CF9-5B10-D24F-A8D7-45A9778164F7}" type="slidenum">
              <a:rPr lang="uk-UA" smtClean="0"/>
              <a:pPr/>
              <a:t>‹#›</a:t>
            </a:fld>
            <a:endParaRPr lang="uk-UA" dirty="0"/>
          </a:p>
        </p:txBody>
      </p:sp>
      <p:sp>
        <p:nvSpPr>
          <p:cNvPr id="19" name="Content Placeholder 2"/>
          <p:cNvSpPr>
            <a:spLocks noGrp="1"/>
          </p:cNvSpPr>
          <p:nvPr>
            <p:ph sz="half" idx="22"/>
          </p:nvPr>
        </p:nvSpPr>
        <p:spPr>
          <a:xfrm>
            <a:off x="45720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20" name="Content Placeholder 2"/>
          <p:cNvSpPr>
            <a:spLocks noGrp="1"/>
          </p:cNvSpPr>
          <p:nvPr>
            <p:ph sz="half" idx="23"/>
          </p:nvPr>
        </p:nvSpPr>
        <p:spPr>
          <a:xfrm>
            <a:off x="326898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21" name="Content Placeholder 2"/>
          <p:cNvSpPr>
            <a:spLocks noGrp="1"/>
          </p:cNvSpPr>
          <p:nvPr>
            <p:ph sz="half" idx="24"/>
          </p:nvPr>
        </p:nvSpPr>
        <p:spPr>
          <a:xfrm>
            <a:off x="608076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3"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smtClean="0"/>
              <a:t>Optional picture title</a:t>
            </a:r>
          </a:p>
        </p:txBody>
      </p:sp>
      <p:sp>
        <p:nvSpPr>
          <p:cNvPr id="22" name="Text Placeholder 7"/>
          <p:cNvSpPr>
            <a:spLocks noGrp="1"/>
          </p:cNvSpPr>
          <p:nvPr>
            <p:ph type="body" sz="quarter" idx="18"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
        <p:nvSpPr>
          <p:cNvPr id="23" name="Text Placeholder 7"/>
          <p:cNvSpPr>
            <a:spLocks noGrp="1"/>
          </p:cNvSpPr>
          <p:nvPr>
            <p:ph type="body" sz="quarter" idx="25" hasCustomPrompt="1"/>
          </p:nvPr>
        </p:nvSpPr>
        <p:spPr>
          <a:xfrm>
            <a:off x="326898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
        <p:nvSpPr>
          <p:cNvPr id="24" name="Text Placeholder 7"/>
          <p:cNvSpPr>
            <a:spLocks noGrp="1"/>
          </p:cNvSpPr>
          <p:nvPr>
            <p:ph type="body" sz="quarter" idx="26" hasCustomPrompt="1"/>
          </p:nvPr>
        </p:nvSpPr>
        <p:spPr>
          <a:xfrm>
            <a:off x="608076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Tree>
    <p:extLst>
      <p:ext uri="{BB962C8B-B14F-4D97-AF65-F5344CB8AC3E}">
        <p14:creationId xmlns:p14="http://schemas.microsoft.com/office/powerpoint/2010/main" val="1193407299"/>
      </p:ext>
    </p:extLst>
  </p:cSld>
  <p:clrMapOvr>
    <a:masterClrMapping/>
  </p:clrMapOvr>
  <p:timing>
    <p:tnLst>
      <p:par>
        <p:cTn id="1" dur="indefinite" restart="never" nodeType="tmRoot"/>
      </p:par>
    </p:tn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Big Statem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663440" y="1371600"/>
            <a:ext cx="402336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3" name="Footer Placeholder 2"/>
          <p:cNvSpPr>
            <a:spLocks noGrp="1"/>
          </p:cNvSpPr>
          <p:nvPr>
            <p:ph type="ftr" sz="quarter" idx="19"/>
          </p:nvPr>
        </p:nvSpPr>
        <p:spPr/>
        <p:txBody>
          <a:bodyPr/>
          <a:lstStyle/>
          <a:p>
            <a:r>
              <a:rPr lang="en-US" smtClean="0"/>
              <a:t> | ggPMX | Public</a:t>
            </a:r>
            <a:endParaRPr lang="en-US" dirty="0"/>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0" name="Text Placeholder 7"/>
          <p:cNvSpPr>
            <a:spLocks noGrp="1"/>
          </p:cNvSpPr>
          <p:nvPr>
            <p:ph type="body" sz="quarter" idx="21"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
        <p:nvSpPr>
          <p:cNvPr id="6" name="Title 5"/>
          <p:cNvSpPr>
            <a:spLocks noGrp="1"/>
          </p:cNvSpPr>
          <p:nvPr>
            <p:ph type="title"/>
          </p:nvPr>
        </p:nvSpPr>
        <p:spPr>
          <a:xfrm>
            <a:off x="457200" y="342900"/>
            <a:ext cx="8229600" cy="96012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18626099"/>
      </p:ext>
    </p:extLst>
  </p:cSld>
  <p:clrMapOvr>
    <a:masterClrMapping/>
  </p:clrMapOvr>
  <p:timing>
    <p:tnLst>
      <p:par>
        <p:cTn id="1" dur="indefinite" restart="never" nodeType="tmRoot"/>
      </p:par>
    </p:tn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Big Statement - Alternate">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246120" y="1371600"/>
            <a:ext cx="544068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3" name="Footer Placeholder 2"/>
          <p:cNvSpPr>
            <a:spLocks noGrp="1"/>
          </p:cNvSpPr>
          <p:nvPr>
            <p:ph type="ftr" sz="quarter" idx="19"/>
          </p:nvPr>
        </p:nvSpPr>
        <p:spPr/>
        <p:txBody>
          <a:bodyPr/>
          <a:lstStyle/>
          <a:p>
            <a:r>
              <a:rPr lang="en-US" smtClean="0"/>
              <a:t> | ggPMX | Public</a:t>
            </a:r>
            <a:endParaRPr lang="en-US" dirty="0"/>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371600"/>
            <a:ext cx="260604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0" name="Text Placeholder 7"/>
          <p:cNvSpPr>
            <a:spLocks noGrp="1"/>
          </p:cNvSpPr>
          <p:nvPr>
            <p:ph type="body" sz="quarter" idx="21"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
        <p:nvSpPr>
          <p:cNvPr id="6" name="Title 5"/>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297514040"/>
      </p:ext>
    </p:extLst>
  </p:cSld>
  <p:clrMapOvr>
    <a:masterClrMapping/>
  </p:clrMapOvr>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Quot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pic>
        <p:nvPicPr>
          <p:cNvPr id="10" name="Picture 9"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grpSp>
        <p:nvGrpSpPr>
          <p:cNvPr id="9" name="Group 8"/>
          <p:cNvGrpSpPr/>
          <p:nvPr userDrawn="1"/>
        </p:nvGrpSpPr>
        <p:grpSpPr>
          <a:xfrm>
            <a:off x="1050626" y="-137160"/>
            <a:ext cx="7636174" cy="5422392"/>
            <a:chOff x="1050626" y="-137160"/>
            <a:chExt cx="7636174" cy="5422392"/>
          </a:xfrm>
        </p:grpSpPr>
        <p:cxnSp>
          <p:nvCxnSpPr>
            <p:cNvPr id="11" name="Straight Connector 10"/>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3" name="Text Placeholder 2"/>
          <p:cNvSpPr>
            <a:spLocks noGrp="1"/>
          </p:cNvSpPr>
          <p:nvPr>
            <p:ph type="body" sz="quarter" idx="12" hasCustomPrompt="1"/>
          </p:nvPr>
        </p:nvSpPr>
        <p:spPr>
          <a:xfrm>
            <a:off x="1600200" y="1005839"/>
            <a:ext cx="7086600" cy="3104949"/>
          </a:xfrm>
        </p:spPr>
        <p:txBody>
          <a:bodyPr anchor="ctr" anchorCtr="0"/>
          <a:lstStyle>
            <a:lvl1pPr marL="0" indent="0">
              <a:lnSpc>
                <a:spcPct val="90000"/>
              </a:lnSpc>
              <a:spcBef>
                <a:spcPts val="0"/>
              </a:spcBef>
              <a:buNone/>
              <a:defRPr sz="4800" b="0" i="0" spc="0" baseline="0">
                <a:solidFill>
                  <a:schemeClr val="accent2"/>
                </a:solidFill>
                <a:latin typeface="+mn-lt"/>
                <a:ea typeface="Arial" charset="0"/>
                <a:cs typeface="Arial" charset="0"/>
              </a:defRPr>
            </a:lvl1pPr>
            <a:lvl2pPr marL="230188" indent="-230188">
              <a:spcBef>
                <a:spcPts val="600"/>
              </a:spcBef>
              <a:defRPr b="0" i="0" baseline="0">
                <a:latin typeface="+mn-lt"/>
                <a:ea typeface="Arial" charset="0"/>
                <a:cs typeface="Arial" charset="0"/>
              </a:defRPr>
            </a:lvl2pPr>
            <a:lvl3pPr marL="230188" indent="0">
              <a:spcBef>
                <a:spcPts val="600"/>
              </a:spcBef>
              <a:buNone/>
              <a:defRPr/>
            </a:lvl3pPr>
            <a:lvl4pPr marL="685800" indent="-230188">
              <a:spcBef>
                <a:spcPts val="600"/>
              </a:spcBef>
              <a:defRPr/>
            </a:lvl4pPr>
            <a:lvl5pPr marL="917575" indent="-231775">
              <a:spcBef>
                <a:spcPts val="600"/>
              </a:spcBef>
              <a:defRPr/>
            </a:lvl5pPr>
          </a:lstStyle>
          <a:p>
            <a:pPr lvl="0"/>
            <a:r>
              <a:rPr lang="en-US" dirty="0" smtClean="0"/>
              <a:t>“Quote goes here.”</a:t>
            </a:r>
          </a:p>
          <a:p>
            <a:pPr lvl="1"/>
            <a:r>
              <a:rPr lang="en-US" dirty="0" smtClean="0"/>
              <a:t>Attribution, if needed</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2697715574"/>
      </p:ext>
    </p:extLst>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pSp>
        <p:nvGrpSpPr>
          <p:cNvPr id="41" name="Group 40"/>
          <p:cNvGrpSpPr/>
          <p:nvPr userDrawn="1"/>
        </p:nvGrpSpPr>
        <p:grpSpPr>
          <a:xfrm>
            <a:off x="-137160" y="-137160"/>
            <a:ext cx="9418320" cy="5422392"/>
            <a:chOff x="-137160" y="-137160"/>
            <a:chExt cx="9418320" cy="5422392"/>
          </a:xfrm>
        </p:grpSpPr>
        <p:cxnSp>
          <p:nvCxnSpPr>
            <p:cNvPr id="42" name="Straight Connector 41"/>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4" name="Picture 53"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
        <p:nvSpPr>
          <p:cNvPr id="55" name="Title 1"/>
          <p:cNvSpPr>
            <a:spLocks noGrp="1"/>
          </p:cNvSpPr>
          <p:nvPr>
            <p:ph type="ctrTitle"/>
          </p:nvPr>
        </p:nvSpPr>
        <p:spPr bwMode="auto">
          <a:xfrm>
            <a:off x="1600200" y="3108960"/>
            <a:ext cx="7086600" cy="914400"/>
          </a:xfrm>
        </p:spPr>
        <p:txBody>
          <a:bodyPr anchor="b" anchorCtr="0">
            <a:noAutofit/>
          </a:bodyPr>
          <a:lstStyle>
            <a:lvl1pPr>
              <a:defRPr sz="3200">
                <a:solidFill>
                  <a:schemeClr val="tx1"/>
                </a:solidFill>
              </a:defRPr>
            </a:lvl1pPr>
          </a:lstStyle>
          <a:p>
            <a:r>
              <a:rPr lang="en-US" dirty="0" smtClean="0"/>
              <a:t>Click to edit Master title style</a:t>
            </a:r>
            <a:endParaRPr lang="en-US" dirty="0"/>
          </a:p>
        </p:txBody>
      </p:sp>
      <p:sp>
        <p:nvSpPr>
          <p:cNvPr id="56" name="Subtitle 2"/>
          <p:cNvSpPr>
            <a:spLocks noGrp="1"/>
          </p:cNvSpPr>
          <p:nvPr>
            <p:ph type="subTitle" idx="1" hasCustomPrompt="1"/>
          </p:nvPr>
        </p:nvSpPr>
        <p:spPr bwMode="auto">
          <a:xfrm>
            <a:off x="1600200" y="4114800"/>
            <a:ext cx="5029200" cy="731520"/>
          </a:xfrm>
        </p:spPr>
        <p:txBody>
          <a:bodyPr>
            <a:noAutofit/>
          </a:bodyPr>
          <a:lstStyle>
            <a:lvl1pPr marL="0" indent="0" algn="l">
              <a:lnSpc>
                <a:spcPct val="100000"/>
              </a:lnSpc>
              <a:spcBef>
                <a:spcPts val="0"/>
              </a:spcBef>
              <a:buNone/>
              <a:defRPr sz="1400" b="1" i="0" spc="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r>
              <a:rPr lang="en-US" dirty="0" err="1" smtClean="0"/>
              <a:t>su</a:t>
            </a:r>
            <a:r>
              <a:rPr lang="en-US" dirty="0" smtClean="0"/>
              <a:t>   </a:t>
            </a:r>
            <a:r>
              <a:rPr lang="en-US" dirty="0" err="1" smtClean="0"/>
              <a:t>btitle</a:t>
            </a:r>
            <a:r>
              <a:rPr lang="en-US" dirty="0" smtClean="0"/>
              <a:t> style</a:t>
            </a:r>
            <a:endParaRPr lang="en-US" dirty="0"/>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6"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smtClean="0"/>
              <a:t>This space is reserved for cropped images only sourced from Novartis Brand Lab at https://</a:t>
            </a:r>
            <a:r>
              <a:rPr lang="en-US" dirty="0" err="1" smtClean="0"/>
              <a:t>www.novartisbrandlab.com</a:t>
            </a:r>
            <a:r>
              <a:rPr lang="en-US" dirty="0" smtClean="0"/>
              <a:t>/resources/assets/5982</a:t>
            </a:r>
            <a:br>
              <a:rPr lang="en-US" dirty="0" smtClean="0"/>
            </a:br>
            <a:r>
              <a:rPr lang="en-US" dirty="0" smtClean="0"/>
              <a:t>Once you have chosen your image, select the asset for download from the drop-down menu.                                                            For this template, you would download the image cropped to fit the </a:t>
            </a:r>
            <a:r>
              <a:rPr lang="en-US" dirty="0" smtClean="0">
                <a:solidFill>
                  <a:srgbClr val="000000"/>
                </a:solidFill>
                <a:effectLst/>
                <a:latin typeface="Arial" charset="0"/>
              </a:rPr>
              <a:t>PPT Presentation Wide Screen 16:9 template</a:t>
            </a:r>
            <a:r>
              <a:rPr lang="en-US" dirty="0" smtClean="0"/>
              <a:t>.</a:t>
            </a:r>
            <a:br>
              <a:rPr lang="en-US" dirty="0" smtClean="0"/>
            </a:br>
            <a:r>
              <a:rPr lang="en-US" dirty="0" smtClean="0"/>
              <a:t>Illustrations, graphics or icons are not allowed. Photography must follow our </a:t>
            </a:r>
            <a:r>
              <a:rPr lang="en-US" dirty="0" err="1" smtClean="0"/>
              <a:t>monocolor</a:t>
            </a:r>
            <a:r>
              <a:rPr lang="en-US" dirty="0" smtClean="0"/>
              <a:t> rule.                                                                 That means for this template in Novartis Blue </a:t>
            </a:r>
            <a:r>
              <a:rPr lang="en-US" dirty="0" err="1" smtClean="0"/>
              <a:t>monocolor</a:t>
            </a:r>
            <a:r>
              <a:rPr lang="en-US" dirty="0" smtClean="0"/>
              <a:t> theme, choose an image with a pop of Novartis Blue color.</a:t>
            </a:r>
          </a:p>
        </p:txBody>
      </p:sp>
    </p:spTree>
    <p:extLst>
      <p:ext uri="{BB962C8B-B14F-4D97-AF65-F5344CB8AC3E}">
        <p14:creationId xmlns:p14="http://schemas.microsoft.com/office/powerpoint/2010/main" val="2480215106"/>
      </p:ext>
    </p:extLst>
  </p:cSld>
  <p:clrMapOvr>
    <a:masterClrMapping/>
  </p:clrMapOvr>
  <p:timing>
    <p:tnLst>
      <p:par>
        <p:cT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Picture">
    <p:spTree>
      <p:nvGrpSpPr>
        <p:cNvPr id="1" name=""/>
        <p:cNvGrpSpPr/>
        <p:nvPr/>
      </p:nvGrpSpPr>
      <p:grpSpPr>
        <a:xfrm>
          <a:off x="0" y="0"/>
          <a:ext cx="0" cy="0"/>
          <a:chOff x="0" y="0"/>
          <a:chExt cx="0" cy="0"/>
        </a:xfrm>
      </p:grpSpPr>
      <p:grpSp>
        <p:nvGrpSpPr>
          <p:cNvPr id="14" name="Group 13"/>
          <p:cNvGrpSpPr/>
          <p:nvPr userDrawn="1"/>
        </p:nvGrpSpPr>
        <p:grpSpPr>
          <a:xfrm>
            <a:off x="1050626" y="-137160"/>
            <a:ext cx="7636174" cy="5422392"/>
            <a:chOff x="1050626" y="-137160"/>
            <a:chExt cx="7636174" cy="5422392"/>
          </a:xfrm>
        </p:grpSpPr>
        <p:cxnSp>
          <p:nvCxnSpPr>
            <p:cNvPr id="15" name="Straight Connector 14"/>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ctrTitle"/>
          </p:nvPr>
        </p:nvSpPr>
        <p:spPr bwMode="auto">
          <a:xfrm>
            <a:off x="1600200" y="1463040"/>
            <a:ext cx="7086600" cy="2102185"/>
          </a:xfrm>
        </p:spPr>
        <p:txBody>
          <a:bodyPr anchor="b" anchorCtr="0">
            <a:noAutofit/>
          </a:bodyPr>
          <a:lstStyle>
            <a:lvl1pPr>
              <a:defRPr sz="3200" baseline="0"/>
            </a:lvl1pPr>
          </a:lstStyle>
          <a:p>
            <a:r>
              <a:rPr lang="en-US" dirty="0" smtClean="0"/>
              <a:t>Click to edit Master title style</a:t>
            </a:r>
            <a:endParaRPr lang="en-US" dirty="0"/>
          </a:p>
        </p:txBody>
      </p:sp>
      <p:sp>
        <p:nvSpPr>
          <p:cNvPr id="19"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37" name="Picture 36"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61157623"/>
      </p:ext>
    </p:extLst>
  </p:cSld>
  <p:clrMapOvr>
    <a:masterClrMapping/>
  </p:clrMapOvr>
  <p:timing>
    <p:tnLst>
      <p:par>
        <p:cTn id="1" dur="indefinite" restart="never" nodeType="tmRoot"/>
      </p:par>
    </p:tnLst>
  </p:timing>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 | ggPMX | Public</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2124254679"/>
      </p:ext>
    </p:extLst>
  </p:cSld>
  <p:clrMapOvr>
    <a:masterClrMapping/>
  </p:clrMapOvr>
  <p:timing>
    <p:tnLst>
      <p:par>
        <p:cT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 | ggPMX | Public</a:t>
            </a:r>
            <a:endParaRPr lang="en-US" dirty="0"/>
          </a:p>
        </p:txBody>
      </p:sp>
      <p:sp>
        <p:nvSpPr>
          <p:cNvPr id="3" name="Slide Number Placeholder 2"/>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852009805"/>
      </p:ext>
    </p:extLst>
  </p:cSld>
  <p:clrMapOvr>
    <a:masterClrMapping/>
  </p:clrMapOvr>
  <p:timing>
    <p:tnLst>
      <p:par>
        <p:cTn id="1" dur="indefinite" restart="never" nodeType="tmRoot"/>
      </p:par>
    </p:tnLst>
  </p:timing>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9" name="Title 1"/>
          <p:cNvSpPr txBox="1">
            <a:spLocks/>
          </p:cNvSpPr>
          <p:nvPr userDrawn="1"/>
        </p:nvSpPr>
        <p:spPr>
          <a:xfrm>
            <a:off x="1600200" y="3108960"/>
            <a:ext cx="7086600" cy="91498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dirty="0" smtClean="0">
                <a:latin typeface="+mj-lt"/>
                <a:ea typeface="Arial Black" charset="0"/>
                <a:cs typeface="Arial Black" charset="0"/>
              </a:rPr>
              <a:t>Thank</a:t>
            </a:r>
            <a:r>
              <a:rPr lang="en-US" sz="3200" b="1" i="0" spc="-100" baseline="0" dirty="0" smtClean="0">
                <a:latin typeface="+mj-lt"/>
                <a:ea typeface="Arial Black" charset="0"/>
                <a:cs typeface="Arial Black" charset="0"/>
              </a:rPr>
              <a:t> you</a:t>
            </a:r>
            <a:endParaRPr lang="en-US" sz="3200" b="1" i="0" spc="-100" dirty="0">
              <a:latin typeface="+mj-lt"/>
              <a:ea typeface="Arial Black" charset="0"/>
              <a:cs typeface="Arial Black" charset="0"/>
            </a:endParaRPr>
          </a:p>
        </p:txBody>
      </p:sp>
      <p:grpSp>
        <p:nvGrpSpPr>
          <p:cNvPr id="37" name="Group 36"/>
          <p:cNvGrpSpPr/>
          <p:nvPr userDrawn="1"/>
        </p:nvGrpSpPr>
        <p:grpSpPr>
          <a:xfrm>
            <a:off x="-137160" y="-137160"/>
            <a:ext cx="9418320" cy="5422392"/>
            <a:chOff x="-137160" y="-137160"/>
            <a:chExt cx="9418320" cy="5422392"/>
          </a:xfrm>
        </p:grpSpPr>
        <p:cxnSp>
          <p:nvCxnSpPr>
            <p:cNvPr id="38" name="Straight Connector 3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2" name="Picture 5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5"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smtClean="0"/>
              <a:t>This space is reserved for cropped images only sourced from Novartis Brand Lab at https://</a:t>
            </a:r>
            <a:r>
              <a:rPr lang="en-US" dirty="0" err="1" smtClean="0"/>
              <a:t>www.novartisbrandlab.com</a:t>
            </a:r>
            <a:r>
              <a:rPr lang="en-US" dirty="0" smtClean="0"/>
              <a:t>/resources/assets/5982</a:t>
            </a:r>
            <a:br>
              <a:rPr lang="en-US" dirty="0" smtClean="0"/>
            </a:br>
            <a:r>
              <a:rPr lang="en-US" dirty="0" smtClean="0"/>
              <a:t>Once you have chosen your image, select the asset for download from the drop-down menu.                                                            For this template, you would download the image cropped to fit the </a:t>
            </a:r>
            <a:r>
              <a:rPr lang="en-US" dirty="0" smtClean="0">
                <a:solidFill>
                  <a:srgbClr val="000000"/>
                </a:solidFill>
                <a:effectLst/>
                <a:latin typeface="Arial" charset="0"/>
              </a:rPr>
              <a:t>PPT Presentation Wide Screen 16:9 template</a:t>
            </a:r>
            <a:r>
              <a:rPr lang="en-US" dirty="0" smtClean="0"/>
              <a:t>.</a:t>
            </a:r>
            <a:br>
              <a:rPr lang="en-US" dirty="0" smtClean="0"/>
            </a:br>
            <a:r>
              <a:rPr lang="en-US" dirty="0" smtClean="0"/>
              <a:t>Illustrations, graphics or icons are not allowed. Photography must follow our </a:t>
            </a:r>
            <a:r>
              <a:rPr lang="en-US" dirty="0" err="1" smtClean="0"/>
              <a:t>monocolor</a:t>
            </a:r>
            <a:r>
              <a:rPr lang="en-US" dirty="0" smtClean="0"/>
              <a:t> rule.                                                                 That means for this template in Novartis Blue </a:t>
            </a:r>
            <a:r>
              <a:rPr lang="en-US" dirty="0" err="1" smtClean="0"/>
              <a:t>monocolor</a:t>
            </a:r>
            <a:r>
              <a:rPr lang="en-US" dirty="0" smtClean="0"/>
              <a:t> theme, choose an image with a pop of Novartis Blue color.</a:t>
            </a:r>
          </a:p>
        </p:txBody>
      </p:sp>
    </p:spTree>
    <p:extLst>
      <p:ext uri="{BB962C8B-B14F-4D97-AF65-F5344CB8AC3E}">
        <p14:creationId xmlns:p14="http://schemas.microsoft.com/office/powerpoint/2010/main" val="312821867"/>
      </p:ext>
    </p:extLst>
  </p:cSld>
  <p:clrMapOvr>
    <a:masterClrMapping/>
  </p:clrMapOvr>
  <p:timing>
    <p:tnLst>
      <p:par>
        <p:cTn id="1" dur="indefinite" restart="never" nodeType="tmRoot"/>
      </p:par>
    </p:tn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 No Picture">
    <p:spTree>
      <p:nvGrpSpPr>
        <p:cNvPr id="1" name=""/>
        <p:cNvGrpSpPr/>
        <p:nvPr/>
      </p:nvGrpSpPr>
      <p:grpSpPr>
        <a:xfrm>
          <a:off x="0" y="0"/>
          <a:ext cx="0" cy="0"/>
          <a:chOff x="0" y="0"/>
          <a:chExt cx="0" cy="0"/>
        </a:xfrm>
      </p:grpSpPr>
      <p:grpSp>
        <p:nvGrpSpPr>
          <p:cNvPr id="13" name="Group 12"/>
          <p:cNvGrpSpPr/>
          <p:nvPr userDrawn="1"/>
        </p:nvGrpSpPr>
        <p:grpSpPr>
          <a:xfrm>
            <a:off x="1050626" y="-137160"/>
            <a:ext cx="7636174" cy="5422392"/>
            <a:chOff x="1050626" y="-137160"/>
            <a:chExt cx="7636174" cy="5422392"/>
          </a:xfrm>
        </p:grpSpPr>
        <p:cxnSp>
          <p:nvCxnSpPr>
            <p:cNvPr id="14" name="Straight Connector 13"/>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userDrawn="1"/>
        </p:nvSpPr>
        <p:spPr>
          <a:xfrm>
            <a:off x="1600200" y="1463040"/>
            <a:ext cx="7086600" cy="210312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dirty="0" smtClean="0">
                <a:latin typeface="+mj-lt"/>
                <a:ea typeface="Arial Black" charset="0"/>
                <a:cs typeface="Arial Black" charset="0"/>
              </a:rPr>
              <a:t>Thank</a:t>
            </a:r>
            <a:r>
              <a:rPr lang="en-US" sz="3200" b="1" i="0" spc="-100" baseline="0" dirty="0" smtClean="0">
                <a:latin typeface="+mj-lt"/>
                <a:ea typeface="Arial Black" charset="0"/>
                <a:cs typeface="Arial Black" charset="0"/>
              </a:rPr>
              <a:t> you</a:t>
            </a:r>
            <a:endParaRPr lang="en-US" sz="3200" b="1" i="0" spc="-100" dirty="0">
              <a:latin typeface="+mj-lt"/>
              <a:ea typeface="Arial Black" charset="0"/>
              <a:cs typeface="Arial Black" charset="0"/>
            </a:endParaRPr>
          </a:p>
        </p:txBody>
      </p:sp>
      <p:pic>
        <p:nvPicPr>
          <p:cNvPr id="32" name="Picture 3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398166372"/>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Picture">
    <p:spTree>
      <p:nvGrpSpPr>
        <p:cNvPr id="1" name=""/>
        <p:cNvGrpSpPr/>
        <p:nvPr/>
      </p:nvGrpSpPr>
      <p:grpSpPr>
        <a:xfrm>
          <a:off x="0" y="0"/>
          <a:ext cx="0" cy="0"/>
          <a:chOff x="0" y="0"/>
          <a:chExt cx="0" cy="0"/>
        </a:xfrm>
      </p:grpSpPr>
      <p:grpSp>
        <p:nvGrpSpPr>
          <p:cNvPr id="24" name="Group 23"/>
          <p:cNvGrpSpPr/>
          <p:nvPr userDrawn="1"/>
        </p:nvGrpSpPr>
        <p:grpSpPr>
          <a:xfrm>
            <a:off x="-137160" y="-137160"/>
            <a:ext cx="9418320" cy="5422392"/>
            <a:chOff x="-137160" y="-137160"/>
            <a:chExt cx="9418320" cy="5422392"/>
          </a:xfrm>
        </p:grpSpPr>
        <p:cxnSp>
          <p:nvCxnSpPr>
            <p:cNvPr id="28" name="Straight Connector 2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1463040"/>
            <a:ext cx="7086600" cy="2102185"/>
          </a:xfrm>
        </p:spPr>
        <p:txBody>
          <a:bodyPr anchor="b" anchorCtr="0">
            <a:noAutofit/>
          </a:bodyPr>
          <a:lstStyle>
            <a:lvl1pPr>
              <a:defRPr sz="3200" b="0"/>
            </a:lvl1pPr>
          </a:lstStyle>
          <a:p>
            <a:r>
              <a:rPr lang="en-US" dirty="0" smtClean="0"/>
              <a:t>Click to edit Master title style</a:t>
            </a:r>
            <a:endParaRPr lang="en-US" dirty="0"/>
          </a:p>
        </p:txBody>
      </p:sp>
      <p:sp>
        <p:nvSpPr>
          <p:cNvPr id="3"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1" name="Picture 20"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8"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dirty="0" smtClean="0">
                <a:solidFill>
                  <a:srgbClr val="FFFFFF"/>
                </a:solidFill>
              </a:rPr>
              <a:t>Business or </a:t>
            </a:r>
            <a:r>
              <a:rPr lang="en-US" dirty="0" smtClean="0"/>
              <a:t>Organizational</a:t>
            </a:r>
            <a:r>
              <a:rPr lang="en-US" dirty="0" smtClean="0">
                <a:solidFill>
                  <a:srgbClr val="FFFFFF"/>
                </a:solidFill>
              </a:rPr>
              <a:t> Unit</a:t>
            </a:r>
            <a:br>
              <a:rPr lang="en-US" dirty="0" smtClean="0">
                <a:solidFill>
                  <a:srgbClr val="FFFFFF"/>
                </a:solidFill>
              </a:rPr>
            </a:br>
            <a:r>
              <a:rPr lang="en-US" b="0" dirty="0" smtClean="0">
                <a:solidFill>
                  <a:srgbClr val="FFFFFF"/>
                </a:solidFill>
              </a:rPr>
              <a:t>Franchise or Department</a:t>
            </a:r>
          </a:p>
        </p:txBody>
      </p:sp>
    </p:spTree>
    <p:extLst>
      <p:ext uri="{BB962C8B-B14F-4D97-AF65-F5344CB8AC3E}">
        <p14:creationId xmlns:p14="http://schemas.microsoft.com/office/powerpoint/2010/main" val="2448985072"/>
      </p:ext>
    </p:extLst>
  </p:cSld>
  <p:clrMapOvr>
    <a:masterClrMapping/>
  </p:clrMapOvr>
  <p:timing>
    <p:tnLst>
      <p:par>
        <p:cTn id="1" dur="indefinite" restart="never" nodeType="tmRoot"/>
      </p:par>
    </p:tn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Text and 1 Picture">
    <p:spTree>
      <p:nvGrpSpPr>
        <p:cNvPr id="1" name=""/>
        <p:cNvGrpSpPr/>
        <p:nvPr/>
      </p:nvGrpSpPr>
      <p:grpSpPr>
        <a:xfrm>
          <a:off x="0" y="0"/>
          <a:ext cx="0" cy="0"/>
          <a:chOff x="0" y="0"/>
          <a:chExt cx="0" cy="0"/>
        </a:xfrm>
      </p:grpSpPr>
      <p:sp>
        <p:nvSpPr>
          <p:cNvPr id="7" name="Text Placeholder 7"/>
          <p:cNvSpPr>
            <a:spLocks noGrp="1"/>
          </p:cNvSpPr>
          <p:nvPr>
            <p:ph type="body" sz="quarter" idx="13" hasCustomPrompt="1"/>
          </p:nvPr>
        </p:nvSpPr>
        <p:spPr>
          <a:xfrm>
            <a:off x="4663440" y="4217671"/>
            <a:ext cx="3794760" cy="307896"/>
          </a:xfrm>
        </p:spPr>
        <p:txBody>
          <a:bodyPr anchor="t" anchorCtr="0">
            <a:noAutofit/>
          </a:bodyPr>
          <a:lstStyle>
            <a:lvl1pPr marL="0" indent="0">
              <a:spcBef>
                <a:spcPts val="0"/>
              </a:spcBef>
              <a:buFont typeface="Arial"/>
              <a:buNone/>
              <a:defRPr sz="900" b="1" baseline="0">
                <a:solidFill>
                  <a:srgbClr val="000000"/>
                </a:solidFill>
              </a:defRPr>
            </a:lvl1pPr>
            <a:lvl2pPr marL="0" indent="0">
              <a:spcBef>
                <a:spcPts val="0"/>
              </a:spcBef>
              <a:buFont typeface="Arial"/>
              <a:buNone/>
              <a:defRPr sz="900" b="1">
                <a:solidFill>
                  <a:srgbClr val="000000"/>
                </a:solidFill>
              </a:defRPr>
            </a:lvl2pPr>
            <a:lvl3pPr marL="0" indent="0">
              <a:spcBef>
                <a:spcPts val="0"/>
              </a:spcBef>
              <a:buFont typeface="Arial"/>
              <a:buNone/>
              <a:defRPr sz="900" b="1">
                <a:solidFill>
                  <a:srgbClr val="000000"/>
                </a:solidFill>
              </a:defRPr>
            </a:lvl3pPr>
            <a:lvl4pPr marL="0" indent="0">
              <a:spcBef>
                <a:spcPts val="0"/>
              </a:spcBef>
              <a:buFont typeface="Arial"/>
              <a:buNone/>
              <a:defRPr sz="900" b="1">
                <a:solidFill>
                  <a:srgbClr val="000000"/>
                </a:solidFill>
              </a:defRPr>
            </a:lvl4pPr>
            <a:lvl5pPr marL="0" indent="0">
              <a:spcBef>
                <a:spcPts val="0"/>
              </a:spcBef>
              <a:buFont typeface="Arial"/>
              <a:buNone/>
              <a:defRPr sz="900" b="1">
                <a:solidFill>
                  <a:srgbClr val="000000"/>
                </a:solidFill>
              </a:defRPr>
            </a:lvl5pPr>
          </a:lstStyle>
          <a:p>
            <a:pPr lvl="0"/>
            <a:r>
              <a:rPr lang="en-US" dirty="0" smtClean="0"/>
              <a:t>Optional picture caption</a:t>
            </a:r>
          </a:p>
        </p:txBody>
      </p:sp>
      <p:sp>
        <p:nvSpPr>
          <p:cNvPr id="8" name="Content Placeholder 2"/>
          <p:cNvSpPr>
            <a:spLocks noGrp="1"/>
          </p:cNvSpPr>
          <p:nvPr>
            <p:ph sz="half" idx="1"/>
          </p:nvPr>
        </p:nvSpPr>
        <p:spPr>
          <a:xfrm>
            <a:off x="685800" y="1131571"/>
            <a:ext cx="3794760" cy="3393996"/>
          </a:xfrm>
        </p:spPr>
        <p:txBody>
          <a:bodyPr>
            <a:normAutofit/>
          </a:bodyPr>
          <a:lstStyle>
            <a:lvl1pPr>
              <a:defRPr sz="18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85800" y="342900"/>
            <a:ext cx="7772400" cy="720090"/>
          </a:xfrm>
        </p:spPr>
        <p:txBody>
          <a:bodyPr/>
          <a:lstStyle/>
          <a:p>
            <a:r>
              <a:rPr lang="en-US" smtClean="0"/>
              <a:t>Click to edit Master title style</a:t>
            </a:r>
            <a:endParaRPr lang="en-US" dirty="0"/>
          </a:p>
        </p:txBody>
      </p:sp>
      <p:sp>
        <p:nvSpPr>
          <p:cNvPr id="3" name="Footer Placeholder 2"/>
          <p:cNvSpPr>
            <a:spLocks noGrp="1"/>
          </p:cNvSpPr>
          <p:nvPr>
            <p:ph type="ftr" sz="quarter" idx="15"/>
          </p:nvPr>
        </p:nvSpPr>
        <p:spPr/>
        <p:txBody>
          <a:bodyPr/>
          <a:lstStyle/>
          <a:p>
            <a:r>
              <a:rPr lang="en-US" smtClean="0"/>
              <a:t> | ggPMX | Public</a:t>
            </a:r>
            <a:endParaRPr lang="en-US" dirty="0"/>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dirty="0"/>
          </a:p>
        </p:txBody>
      </p:sp>
      <p:sp>
        <p:nvSpPr>
          <p:cNvPr id="11" name="Content Placeholder 2"/>
          <p:cNvSpPr>
            <a:spLocks noGrp="1"/>
          </p:cNvSpPr>
          <p:nvPr>
            <p:ph sz="half" idx="17" hasCustomPrompt="1"/>
          </p:nvPr>
        </p:nvSpPr>
        <p:spPr>
          <a:xfrm>
            <a:off x="4663440" y="1131571"/>
            <a:ext cx="3794760" cy="3017519"/>
          </a:xfrm>
          <a:solidFill>
            <a:srgbClr val="CCCCCC"/>
          </a:solidFill>
        </p:spPr>
        <p:txBody>
          <a:bodyPr anchor="ctr" anchorCtr="0">
            <a:normAutofit/>
          </a:bodyPr>
          <a:lstStyle>
            <a:lvl1pPr marL="0" indent="0" algn="ctr">
              <a:spcBef>
                <a:spcPts val="0"/>
              </a:spcBef>
              <a:buNone/>
              <a:defRPr sz="900"/>
            </a:lvl1pPr>
            <a:lvl2pPr marL="0" indent="0" algn="ctr">
              <a:spcBef>
                <a:spcPts val="0"/>
              </a:spcBef>
              <a:buNone/>
              <a:defRPr sz="900"/>
            </a:lvl2pPr>
            <a:lvl3pPr marL="0" indent="0" algn="ctr">
              <a:spcBef>
                <a:spcPts val="0"/>
              </a:spcBef>
              <a:buNone/>
              <a:defRPr sz="900"/>
            </a:lvl3pPr>
            <a:lvl4pPr marL="0" indent="0" algn="ctr">
              <a:spcBef>
                <a:spcPts val="0"/>
              </a:spcBef>
              <a:buNone/>
              <a:defRPr sz="900"/>
            </a:lvl4pPr>
            <a:lvl5pPr marL="0" indent="0" algn="ctr">
              <a:spcBef>
                <a:spcPts val="0"/>
              </a:spcBef>
              <a:buNone/>
              <a:defRPr sz="900"/>
            </a:lvl5pPr>
            <a:lvl6pPr>
              <a:defRPr sz="1350"/>
            </a:lvl6pPr>
            <a:lvl7pPr>
              <a:defRPr sz="1350"/>
            </a:lvl7pPr>
            <a:lvl8pPr>
              <a:defRPr sz="1350"/>
            </a:lvl8pPr>
            <a:lvl9pPr>
              <a:defRPr sz="1350"/>
            </a:lvl9pPr>
          </a:lstStyle>
          <a:p>
            <a:pPr lvl="0"/>
            <a:r>
              <a:rPr lang="en-US" dirty="0" smtClean="0"/>
              <a:t>Insert picture. Get approved pictures at http://</a:t>
            </a:r>
            <a:r>
              <a:rPr lang="en-US" dirty="0" err="1" smtClean="0"/>
              <a:t>www.novartisbrandlab.com</a:t>
            </a:r>
            <a:r>
              <a:rPr lang="en-US" dirty="0" smtClean="0"/>
              <a:t>/resources/library</a:t>
            </a:r>
            <a:endParaRPr lang="en-US" dirty="0"/>
          </a:p>
        </p:txBody>
      </p:sp>
    </p:spTree>
    <p:extLst>
      <p:ext uri="{BB962C8B-B14F-4D97-AF65-F5344CB8AC3E}">
        <p14:creationId xmlns:p14="http://schemas.microsoft.com/office/powerpoint/2010/main" val="3972717228"/>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1313" indent="-341313">
              <a:buSzPct val="100000"/>
              <a:buFont typeface="+mj-lt"/>
              <a:buAutoNum type="arabicPeriod"/>
              <a:tabLst>
                <a:tab pos="3998913" algn="r"/>
                <a:tab pos="8229600" algn="r"/>
              </a:tabLst>
              <a:defRPr baseline="0"/>
            </a:lvl1pPr>
            <a:lvl2pPr marL="574675" indent="-233363">
              <a:defRPr baseline="0"/>
            </a:lvl2pPr>
            <a:lvl3pPr marL="801688" indent="-227013">
              <a:defRPr baseline="0"/>
            </a:lvl3pPr>
            <a:lvl4pPr marL="1028700" indent="-227013">
              <a:defRPr baseline="0"/>
            </a:lvl4pPr>
            <a:lvl5pPr marL="1257300" indent="-228600">
              <a:defRPr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4063075943"/>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28600" indent="-228600">
              <a:buSzPct val="100000"/>
              <a:buFont typeface="Wingdings" charset="2"/>
              <a:buChar char="§"/>
              <a:defRPr spc="0" baseline="0"/>
            </a:lvl1pPr>
            <a:lvl2pPr>
              <a:defRPr spc="0" baseline="0"/>
            </a:lvl2pPr>
            <a:lvl3pPr>
              <a:defRPr spc="0" baseline="0"/>
            </a:lvl3pPr>
            <a:lvl4pPr>
              <a:defRPr spc="0" baseline="0"/>
            </a:lvl4pPr>
            <a:lvl5pPr>
              <a:defRPr spc="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4278367205"/>
      </p:ext>
    </p:extLst>
  </p:cSld>
  <p:clrMapOvr>
    <a:masterClrMapping/>
  </p:clrMapOvr>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21138"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6344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p:txBody>
          <a:bodyPr/>
          <a:lstStyle/>
          <a:p>
            <a:r>
              <a:rPr lang="en-US" smtClean="0"/>
              <a:t> | ggPMX | Public</a:t>
            </a:r>
            <a:endParaRPr lang="en-US" dirty="0"/>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dirty="0"/>
          </a:p>
        </p:txBody>
      </p:sp>
      <p:sp>
        <p:nvSpPr>
          <p:cNvPr id="7" name="Title 6"/>
          <p:cNvSpPr>
            <a:spLocks noGrp="1"/>
          </p:cNvSpPr>
          <p:nvPr>
            <p:ph type="title"/>
          </p:nvPr>
        </p:nvSpPr>
        <p:spPr>
          <a:xfrm>
            <a:off x="457200" y="342900"/>
            <a:ext cx="8229600" cy="96012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46975734"/>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26898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p:txBody>
          <a:bodyPr/>
          <a:lstStyle/>
          <a:p>
            <a:r>
              <a:rPr lang="en-US" smtClean="0"/>
              <a:t> | ggPMX | Public</a:t>
            </a:r>
            <a:endParaRPr lang="en-US" dirty="0"/>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dirty="0"/>
          </a:p>
        </p:txBody>
      </p:sp>
      <p:sp>
        <p:nvSpPr>
          <p:cNvPr id="7" name="Title 6"/>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
        <p:nvSpPr>
          <p:cNvPr id="11" name="Content Placeholder 3"/>
          <p:cNvSpPr>
            <a:spLocks noGrp="1"/>
          </p:cNvSpPr>
          <p:nvPr>
            <p:ph sz="half" idx="25"/>
          </p:nvPr>
        </p:nvSpPr>
        <p:spPr>
          <a:xfrm>
            <a:off x="6080760" y="1371600"/>
            <a:ext cx="2606040" cy="3108960"/>
          </a:xfrm>
        </p:spPr>
        <p:txBody>
          <a:bodyPr>
            <a:normAutofit/>
          </a:bodyPr>
          <a:lstStyle>
            <a:lvl1pPr marL="228600" indent="-228600">
              <a:buSzPct val="100000"/>
              <a:buFont typeface="Wingdings" charset="2"/>
              <a:buChar cha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9308149"/>
      </p:ext>
    </p:extLst>
  </p:cSld>
  <p:clrMapOvr>
    <a:masterClrMapping/>
  </p:clrMapOvr>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1 Picture">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15"/>
          </p:nvPr>
        </p:nvSpPr>
        <p:spPr/>
        <p:txBody>
          <a:bodyPr/>
          <a:lstStyle/>
          <a:p>
            <a:r>
              <a:rPr lang="en-US" smtClean="0"/>
              <a:t> | ggPMX | Public</a:t>
            </a:r>
            <a:endParaRPr lang="en-US" dirty="0"/>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dirty="0"/>
          </a:p>
        </p:txBody>
      </p:sp>
      <p:sp>
        <p:nvSpPr>
          <p:cNvPr id="11" name="Content Placeholder 2"/>
          <p:cNvSpPr>
            <a:spLocks noGrp="1"/>
          </p:cNvSpPr>
          <p:nvPr>
            <p:ph sz="half" idx="17"/>
          </p:nvPr>
        </p:nvSpPr>
        <p:spPr>
          <a:xfrm>
            <a:off x="466344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5" name="Title 4"/>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
        <p:nvSpPr>
          <p:cNvPr id="10" name="Text Placeholder 7"/>
          <p:cNvSpPr>
            <a:spLocks noGrp="1"/>
          </p:cNvSpPr>
          <p:nvPr>
            <p:ph type="body" sz="quarter" idx="18"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Tree>
    <p:extLst>
      <p:ext uri="{BB962C8B-B14F-4D97-AF65-F5344CB8AC3E}">
        <p14:creationId xmlns:p14="http://schemas.microsoft.com/office/powerpoint/2010/main" val="738342810"/>
      </p:ext>
    </p:extLst>
  </p:cSld>
  <p:clrMapOvr>
    <a:masterClrMapping/>
  </p:clrMapOvr>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
        <p:nvSpPr>
          <p:cNvPr id="6"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smtClean="0"/>
              <a:t>Optional picture title</a:t>
            </a:r>
          </a:p>
        </p:txBody>
      </p:sp>
      <p:sp>
        <p:nvSpPr>
          <p:cNvPr id="3" name="Footer Placeholder 2"/>
          <p:cNvSpPr>
            <a:spLocks noGrp="1"/>
          </p:cNvSpPr>
          <p:nvPr>
            <p:ph type="ftr" sz="quarter" idx="14"/>
          </p:nvPr>
        </p:nvSpPr>
        <p:spPr/>
        <p:txBody>
          <a:bodyPr/>
          <a:lstStyle/>
          <a:p>
            <a:r>
              <a:rPr lang="en-US" smtClean="0"/>
              <a:t> | ggPMX | Public</a:t>
            </a:r>
            <a:endParaRPr lang="en-US" dirty="0"/>
          </a:p>
        </p:txBody>
      </p:sp>
      <p:sp>
        <p:nvSpPr>
          <p:cNvPr id="4" name="Slide Number Placeholder 3"/>
          <p:cNvSpPr>
            <a:spLocks noGrp="1"/>
          </p:cNvSpPr>
          <p:nvPr>
            <p:ph type="sldNum" sz="quarter" idx="15"/>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786467"/>
            <a:ext cx="822960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2" name="Text Placeholder 7"/>
          <p:cNvSpPr>
            <a:spLocks noGrp="1"/>
          </p:cNvSpPr>
          <p:nvPr>
            <p:ph type="body" sz="quarter" idx="18" hasCustomPrompt="1"/>
          </p:nvPr>
        </p:nvSpPr>
        <p:spPr>
          <a:xfrm>
            <a:off x="457200" y="4160520"/>
            <a:ext cx="822960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Tree>
    <p:extLst>
      <p:ext uri="{BB962C8B-B14F-4D97-AF65-F5344CB8AC3E}">
        <p14:creationId xmlns:p14="http://schemas.microsoft.com/office/powerpoint/2010/main" val="2662087700"/>
      </p:ext>
    </p:extLst>
  </p:cSld>
  <p:clrMapOvr>
    <a:masterClrMapping/>
  </p:clrMapOvr>
  <p:timing>
    <p:tnLst>
      <p:par>
        <p:cTn id="1" dur="indefinite" restart="never" nodeType="tmRoot"/>
      </p:par>
    </p:tn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
        <p:nvSpPr>
          <p:cNvPr id="3" name="Footer Placeholder 2"/>
          <p:cNvSpPr>
            <a:spLocks noGrp="1"/>
          </p:cNvSpPr>
          <p:nvPr>
            <p:ph type="ftr" sz="quarter" idx="16"/>
          </p:nvPr>
        </p:nvSpPr>
        <p:spPr/>
        <p:txBody>
          <a:bodyPr/>
          <a:lstStyle/>
          <a:p>
            <a:r>
              <a:rPr lang="en-US" smtClean="0"/>
              <a:t> | ggPMX | Public</a:t>
            </a:r>
            <a:endParaRPr lang="en-US" dirty="0"/>
          </a:p>
        </p:txBody>
      </p:sp>
      <p:sp>
        <p:nvSpPr>
          <p:cNvPr id="4" name="Slide Number Placeholder 3"/>
          <p:cNvSpPr>
            <a:spLocks noGrp="1"/>
          </p:cNvSpPr>
          <p:nvPr>
            <p:ph type="sldNum" sz="quarter" idx="17"/>
          </p:nvPr>
        </p:nvSpPr>
        <p:spPr/>
        <p:txBody>
          <a:bodyPr/>
          <a:lstStyle/>
          <a:p>
            <a:fld id="{47547CF9-5B10-D24F-A8D7-45A9778164F7}" type="slidenum">
              <a:rPr lang="uk-UA" smtClean="0"/>
              <a:pPr/>
              <a:t>‹#›</a:t>
            </a:fld>
            <a:endParaRPr lang="uk-UA" dirty="0"/>
          </a:p>
        </p:txBody>
      </p:sp>
      <p:sp>
        <p:nvSpPr>
          <p:cNvPr id="14" name="Content Placeholder 2"/>
          <p:cNvSpPr>
            <a:spLocks noGrp="1"/>
          </p:cNvSpPr>
          <p:nvPr>
            <p:ph sz="half" idx="18"/>
          </p:nvPr>
        </p:nvSpPr>
        <p:spPr>
          <a:xfrm>
            <a:off x="45720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5" name="Content Placeholder 2"/>
          <p:cNvSpPr>
            <a:spLocks noGrp="1"/>
          </p:cNvSpPr>
          <p:nvPr>
            <p:ph sz="half" idx="19"/>
          </p:nvPr>
        </p:nvSpPr>
        <p:spPr>
          <a:xfrm>
            <a:off x="466344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dirty="0"/>
          </a:p>
        </p:txBody>
      </p:sp>
      <p:sp>
        <p:nvSpPr>
          <p:cNvPr id="10"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smtClean="0"/>
              <a:t>Optional picture title</a:t>
            </a:r>
          </a:p>
        </p:txBody>
      </p:sp>
      <p:sp>
        <p:nvSpPr>
          <p:cNvPr id="17" name="Text Placeholder 7"/>
          <p:cNvSpPr>
            <a:spLocks noGrp="1"/>
          </p:cNvSpPr>
          <p:nvPr>
            <p:ph type="body" sz="quarter" idx="20"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
        <p:nvSpPr>
          <p:cNvPr id="18" name="Text Placeholder 7"/>
          <p:cNvSpPr>
            <a:spLocks noGrp="1"/>
          </p:cNvSpPr>
          <p:nvPr>
            <p:ph type="body" sz="quarter" idx="21"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Tree>
    <p:extLst>
      <p:ext uri="{BB962C8B-B14F-4D97-AF65-F5344CB8AC3E}">
        <p14:creationId xmlns:p14="http://schemas.microsoft.com/office/powerpoint/2010/main" val="3623645256"/>
      </p:ext>
    </p:extLst>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37160" y="-137160"/>
            <a:ext cx="9418320" cy="5422392"/>
            <a:chOff x="-137160" y="-137160"/>
            <a:chExt cx="9418320" cy="5422392"/>
          </a:xfrm>
        </p:grpSpPr>
        <p:cxnSp>
          <p:nvCxnSpPr>
            <p:cNvPr id="12" name="Straight Connector 11"/>
            <p:cNvCxnSpPr/>
            <p:nvPr userDrawn="1"/>
          </p:nvCxnSpPr>
          <p:spPr>
            <a:xfrm flipV="1">
              <a:off x="457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457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44805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448056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466344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466344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8972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18972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716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13716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716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457200" y="342900"/>
            <a:ext cx="8229600" cy="960919"/>
          </a:xfrm>
          <a:prstGeom prst="rect">
            <a:avLst/>
          </a:prstGeom>
          <a:noFill/>
        </p:spPr>
        <p:txBody>
          <a:bodyPr vert="horz" lIns="0" tIns="0" rIns="0" bIns="0" rtlCol="0" anchor="t" anchorCtr="0">
            <a:norm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457200" y="1371375"/>
            <a:ext cx="8229600" cy="3105375"/>
          </a:xfrm>
          <a:prstGeom prst="rect">
            <a:avLst/>
          </a:prstGeom>
        </p:spPr>
        <p:txBody>
          <a:bodyPr vert="horz" lIns="0" tIns="0" rIns="0" bIns="0" spcCol="18288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4"/>
          <p:cNvSpPr txBox="1">
            <a:spLocks/>
          </p:cNvSpPr>
          <p:nvPr userDrawn="1"/>
        </p:nvSpPr>
        <p:spPr>
          <a:xfrm>
            <a:off x="457200" y="4727448"/>
            <a:ext cx="4572000" cy="192024"/>
          </a:xfrm>
          <a:prstGeom prst="rect">
            <a:avLst/>
          </a:prstGeom>
        </p:spPr>
        <p:txBody>
          <a:bodyPr vert="horz" lIns="0" tIns="0" rIns="0" bIns="0" rtlCol="0" anchor="b" anchorCtr="0"/>
          <a:lstStyle>
            <a:defPPr>
              <a:defRPr lang="en-US"/>
            </a:defPPr>
            <a:lvl1pPr marL="0" algn="l" defTabSz="914400" rtl="0" eaLnBrk="1" latinLnBrk="0" hangingPunct="1">
              <a:defRPr sz="1000" b="1" kern="1200">
                <a:solidFill>
                  <a:srgbClr val="0460A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i="0" spc="0" baseline="0" smtClean="0">
                <a:solidFill>
                  <a:schemeClr val="accent2"/>
                </a:solidFill>
                <a:latin typeface="+mn-lt"/>
                <a:ea typeface="Arial Regular" charset="0"/>
                <a:cs typeface="Arial Regular" charset="0"/>
              </a:rPr>
              <a:t>ggPMX</a:t>
            </a:r>
            <a:endParaRPr lang="en-US" sz="900" b="1" i="0" spc="0" baseline="0" dirty="0" smtClean="0">
              <a:solidFill>
                <a:schemeClr val="accent2"/>
              </a:solidFill>
              <a:latin typeface="+mn-lt"/>
              <a:ea typeface="Arial Regular" charset="0"/>
              <a:cs typeface="Arial Regular" charset="0"/>
            </a:endParaRPr>
          </a:p>
        </p:txBody>
      </p:sp>
      <p:sp>
        <p:nvSpPr>
          <p:cNvPr id="4" name="Slide Number Placeholder 3"/>
          <p:cNvSpPr>
            <a:spLocks noGrp="1"/>
          </p:cNvSpPr>
          <p:nvPr userDrawn="1">
            <p:ph type="sldNum" sz="quarter" idx="4"/>
          </p:nvPr>
        </p:nvSpPr>
        <p:spPr>
          <a:xfrm>
            <a:off x="457200" y="4919472"/>
            <a:ext cx="228600" cy="228600"/>
          </a:xfrm>
          <a:prstGeom prst="rect">
            <a:avLst/>
          </a:prstGeom>
        </p:spPr>
        <p:txBody>
          <a:bodyPr vert="horz" lIns="0" tIns="0" rIns="0" bIns="0" rtlCol="0" anchor="t" anchorCtr="0"/>
          <a:lstStyle>
            <a:lvl1pPr>
              <a:defRPr lang="en-US" sz="700" b="0" i="0" spc="0" baseline="0" smtClean="0">
                <a:solidFill>
                  <a:srgbClr val="7F7F7F"/>
                </a:solidFill>
                <a:latin typeface="+mn-lt"/>
              </a:defRPr>
            </a:lvl1pPr>
          </a:lstStyle>
          <a:p>
            <a:fld id="{47547CF9-5B10-D24F-A8D7-45A9778164F7}" type="slidenum">
              <a:rPr lang="uk-UA" smtClean="0"/>
              <a:pPr/>
              <a:t>‹#›</a:t>
            </a:fld>
            <a:endParaRPr lang="uk-UA" dirty="0"/>
          </a:p>
        </p:txBody>
      </p:sp>
      <p:sp>
        <p:nvSpPr>
          <p:cNvPr id="5" name="Footer Placeholder 4"/>
          <p:cNvSpPr>
            <a:spLocks noGrp="1"/>
          </p:cNvSpPr>
          <p:nvPr userDrawn="1">
            <p:ph type="ftr" sz="quarter" idx="3"/>
          </p:nvPr>
        </p:nvSpPr>
        <p:spPr>
          <a:xfrm>
            <a:off x="685800" y="4919472"/>
            <a:ext cx="3792538" cy="228600"/>
          </a:xfrm>
          <a:prstGeom prst="rect">
            <a:avLst/>
          </a:prstGeom>
          <a:noFill/>
        </p:spPr>
        <p:txBody>
          <a:bodyPr wrap="square" lIns="0" tIns="0" rIns="0" bIns="0" rtlCol="0" anchor="t" anchorCtr="0">
            <a:noAutofit/>
          </a:bodyPr>
          <a:lstStyle>
            <a:lvl1pPr>
              <a:defRPr lang="en-US" sz="700" b="0" i="0" spc="0" baseline="0" dirty="0">
                <a:solidFill>
                  <a:srgbClr val="7F7F7F"/>
                </a:solidFill>
                <a:latin typeface="+mn-lt"/>
              </a:defRPr>
            </a:lvl1pPr>
          </a:lstStyle>
          <a:p>
            <a:r>
              <a:rPr lang="en-US" smtClean="0"/>
              <a:t> | ggPMX | Public</a:t>
            </a:r>
            <a:endParaRPr lang="en-US" dirty="0"/>
          </a:p>
        </p:txBody>
      </p:sp>
      <p:pic>
        <p:nvPicPr>
          <p:cNvPr id="26" name="Picture 25" title="Novartis"/>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Tree>
    <p:extLst>
      <p:ext uri="{BB962C8B-B14F-4D97-AF65-F5344CB8AC3E}">
        <p14:creationId xmlns:p14="http://schemas.microsoft.com/office/powerpoint/2010/main" val="168602231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2" r:id="rId3"/>
    <p:sldLayoutId id="2147483650" r:id="rId4"/>
    <p:sldLayoutId id="2147483652" r:id="rId5"/>
    <p:sldLayoutId id="2147483676" r:id="rId6"/>
    <p:sldLayoutId id="2147483667" r:id="rId7"/>
    <p:sldLayoutId id="2147483663" r:id="rId8"/>
    <p:sldLayoutId id="2147483664" r:id="rId9"/>
    <p:sldLayoutId id="2147483665" r:id="rId10"/>
    <p:sldLayoutId id="2147483666" r:id="rId11"/>
    <p:sldLayoutId id="2147483680" r:id="rId12"/>
    <p:sldLayoutId id="2147483677" r:id="rId13"/>
    <p:sldLayoutId id="2147483651" r:id="rId14"/>
    <p:sldLayoutId id="2147483673" r:id="rId15"/>
    <p:sldLayoutId id="2147483670" r:id="rId16"/>
    <p:sldLayoutId id="2147483671" r:id="rId17"/>
    <p:sldLayoutId id="2147483669" r:id="rId18"/>
    <p:sldLayoutId id="2147483668" r:id="rId19"/>
    <p:sldLayoutId id="2147483681" r:id="rId20"/>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p:titleStyle>
    <p:body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23.wmf"/></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ggPMXdevelopment/ggPMX"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30.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www.surveygizmo.eu/s3/90150006/ggPMX-PAGE-Training-Survey" TargetMode="External"/><Relationship Id="rId2" Type="http://schemas.openxmlformats.org/officeDocument/2006/relationships/hyperlink" Target="https://github.com/ggPMXdevelopment/ggPMX"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chart" Target="../charts/chart2.xml"/><Relationship Id="rId7" Type="http://schemas.openxmlformats.org/officeDocument/2006/relationships/diagramColors" Target="../diagrams/colors1.xml"/><Relationship Id="rId2" Type="http://schemas.openxmlformats.org/officeDocument/2006/relationships/chart" Target="../charts/chart1.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00200" y="3409950"/>
            <a:ext cx="7086600" cy="529591"/>
          </a:xfrm>
        </p:spPr>
        <p:txBody>
          <a:bodyPr/>
          <a:lstStyle/>
          <a:p>
            <a:r>
              <a:rPr lang="en-US" dirty="0">
                <a:solidFill>
                  <a:schemeClr val="accent1"/>
                </a:solidFill>
              </a:rPr>
              <a:t>ggPMX Workshop </a:t>
            </a:r>
            <a:br>
              <a:rPr lang="en-US" dirty="0">
                <a:solidFill>
                  <a:schemeClr val="accent1"/>
                </a:solidFill>
              </a:rPr>
            </a:br>
            <a:r>
              <a:rPr lang="en-US" sz="1400" dirty="0">
                <a:solidFill>
                  <a:schemeClr val="accent1"/>
                </a:solidFill>
              </a:rPr>
              <a:t>PAGE 2019</a:t>
            </a:r>
            <a:endParaRPr lang="en-US" sz="3600" dirty="0"/>
          </a:p>
        </p:txBody>
      </p:sp>
      <p:pic>
        <p:nvPicPr>
          <p:cNvPr id="13" name="Picture Placeholder 7"/>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709" b="1709"/>
          <a:stretch>
            <a:fillRect/>
          </a:stretch>
        </p:blipFill>
        <p:spPr>
          <a:xfrm>
            <a:off x="2058591" y="348615"/>
            <a:ext cx="5828110" cy="2846070"/>
          </a:xfrm>
          <a:prstGeom prst="rect">
            <a:avLst/>
          </a:prstGeom>
        </p:spPr>
      </p:pic>
      <p:sp>
        <p:nvSpPr>
          <p:cNvPr id="20" name="Subtitle 2"/>
          <p:cNvSpPr>
            <a:spLocks noGrp="1"/>
          </p:cNvSpPr>
          <p:nvPr>
            <p:ph type="subTitle" idx="1"/>
          </p:nvPr>
        </p:nvSpPr>
        <p:spPr/>
        <p:txBody>
          <a:bodyPr/>
          <a:lstStyle/>
          <a:p>
            <a:r>
              <a:rPr lang="en-US" dirty="0" smtClean="0"/>
              <a:t>Irina Baltcheva &amp; Bruno Bieth</a:t>
            </a:r>
          </a:p>
          <a:p>
            <a:endParaRPr lang="en-US" dirty="0"/>
          </a:p>
          <a:p>
            <a:r>
              <a:rPr lang="en-US" sz="1050" dirty="0">
                <a:solidFill>
                  <a:schemeClr val="bg1">
                    <a:lumMod val="50000"/>
                  </a:schemeClr>
                </a:solidFill>
              </a:rPr>
              <a:t>Satellite workshop at PAGE meeting 2019, Stockholm, Sweden</a:t>
            </a:r>
          </a:p>
          <a:p>
            <a:endParaRPr lang="en-US" sz="1050" dirty="0">
              <a:solidFill>
                <a:schemeClr val="bg1">
                  <a:lumMod val="50000"/>
                </a:schemeClr>
              </a:solidFill>
            </a:endParaRPr>
          </a:p>
          <a:p>
            <a:r>
              <a:rPr lang="en-US" sz="1050" dirty="0">
                <a:solidFill>
                  <a:schemeClr val="bg1">
                    <a:lumMod val="50000"/>
                  </a:schemeClr>
                </a:solidFill>
              </a:rPr>
              <a:t>June 11, 2019</a:t>
            </a:r>
          </a:p>
        </p:txBody>
      </p:sp>
    </p:spTree>
    <p:custDataLst>
      <p:tags r:id="rId1"/>
    </p:custDataLst>
    <p:extLst>
      <p:ext uri="{BB962C8B-B14F-4D97-AF65-F5344CB8AC3E}">
        <p14:creationId xmlns:p14="http://schemas.microsoft.com/office/powerpoint/2010/main" val="3919439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10</a:t>
            </a:fld>
            <a:endParaRPr lang="uk-UA" dirty="0"/>
          </a:p>
        </p:txBody>
      </p:sp>
      <p:sp>
        <p:nvSpPr>
          <p:cNvPr id="3" name="Title 2"/>
          <p:cNvSpPr>
            <a:spLocks noGrp="1"/>
          </p:cNvSpPr>
          <p:nvPr>
            <p:ph type="title"/>
          </p:nvPr>
        </p:nvSpPr>
        <p:spPr/>
        <p:txBody>
          <a:bodyPr>
            <a:normAutofit/>
          </a:bodyPr>
          <a:lstStyle/>
          <a:p>
            <a:r>
              <a:rPr lang="en-US" dirty="0" smtClean="0"/>
              <a:t>List of Diagnostic Plots</a:t>
            </a:r>
            <a:br>
              <a:rPr lang="en-US" dirty="0" smtClean="0"/>
            </a:br>
            <a:endParaRPr lang="en-US" sz="1650" i="1"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3547563432"/>
              </p:ext>
            </p:extLst>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smtClean="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a:t>
                      </a:r>
                      <a:r>
                        <a:rPr lang="en-US" sz="1100" dirty="0" smtClean="0">
                          <a:effectLst/>
                          <a:latin typeface="+mn-lt"/>
                        </a:rPr>
                        <a:t>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endParaRPr lang="en-US" sz="1100" dirty="0" smtClean="0">
                        <a:effectLst/>
                        <a:latin typeface="+mn-lt"/>
                      </a:endParaRPr>
                    </a:p>
                    <a:p>
                      <a:pPr marL="0" marR="0">
                        <a:spcBef>
                          <a:spcPts val="200"/>
                        </a:spcBef>
                        <a:spcAft>
                          <a:spcPts val="100"/>
                        </a:spcAft>
                        <a:tabLst>
                          <a:tab pos="180340" algn="l"/>
                        </a:tabLst>
                      </a:pPr>
                      <a:r>
                        <a:rPr lang="en-US" sz="1100" dirty="0" smtClean="0">
                          <a:effectLst/>
                          <a:latin typeface="+mn-lt"/>
                        </a:rPr>
                        <a:t>(|</a:t>
                      </a: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Tree>
    <p:extLst>
      <p:ext uri="{BB962C8B-B14F-4D97-AF65-F5344CB8AC3E}">
        <p14:creationId xmlns:p14="http://schemas.microsoft.com/office/powerpoint/2010/main" val="35985825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11</a:t>
            </a:fld>
            <a:endParaRPr lang="uk-UA" dirty="0"/>
          </a:p>
        </p:txBody>
      </p:sp>
      <p:sp>
        <p:nvSpPr>
          <p:cNvPr id="6" name="Rectangle 5"/>
          <p:cNvSpPr/>
          <p:nvPr/>
        </p:nvSpPr>
        <p:spPr>
          <a:xfrm>
            <a:off x="2190750" y="1593123"/>
            <a:ext cx="6343650" cy="5715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Title 2"/>
          <p:cNvSpPr>
            <a:spLocks noGrp="1"/>
          </p:cNvSpPr>
          <p:nvPr>
            <p:ph type="title"/>
          </p:nvPr>
        </p:nvSpPr>
        <p:spPr/>
        <p:txBody>
          <a:bodyPr>
            <a:normAutofit/>
          </a:bodyPr>
          <a:lstStyle/>
          <a:p>
            <a:r>
              <a:rPr lang="en-US" dirty="0"/>
              <a:t>Residual-based diagnostics</a:t>
            </a:r>
            <a:r>
              <a:rPr lang="en-US" dirty="0" smtClean="0"/>
              <a:t/>
            </a:r>
            <a:br>
              <a:rPr lang="en-US" dirty="0" smtClean="0"/>
            </a:br>
            <a:r>
              <a:rPr lang="en-US" sz="1200" dirty="0">
                <a:solidFill>
                  <a:schemeClr val="accent1"/>
                </a:solidFill>
                <a:latin typeface="+mn-lt"/>
              </a:rPr>
              <a:t>Normalized Prediction Discrepancies (NPD) plots - Direct evaluation of systematic deviations between model predictions and observations along a horizontal (zero) line</a:t>
            </a:r>
            <a:endParaRPr lang="en-US" sz="1650" i="1" dirty="0">
              <a:solidFill>
                <a:schemeClr val="accent1"/>
              </a:solidFill>
              <a:latin typeface="+mn-lt"/>
            </a:endParaRPr>
          </a:p>
        </p:txBody>
      </p:sp>
      <p:graphicFrame>
        <p:nvGraphicFramePr>
          <p:cNvPr id="12" name="Table 11"/>
          <p:cNvGraphicFramePr>
            <a:graphicFrameLocks noGrp="1"/>
          </p:cNvGraphicFramePr>
          <p:nvPr>
            <p:extLst>
              <p:ext uri="{D42A27DB-BD31-4B8C-83A1-F6EECF244321}">
                <p14:modId xmlns:p14="http://schemas.microsoft.com/office/powerpoint/2010/main" val="2664914139"/>
              </p:ext>
            </p:extLst>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smtClean="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a:t>
                      </a:r>
                      <a:r>
                        <a:rPr lang="en-US" sz="1100" dirty="0" smtClean="0">
                          <a:effectLst/>
                          <a:latin typeface="+mn-lt"/>
                        </a:rPr>
                        <a:t>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endParaRPr lang="en-US" sz="1100" dirty="0" smtClean="0">
                        <a:effectLst/>
                        <a:latin typeface="+mn-lt"/>
                      </a:endParaRPr>
                    </a:p>
                    <a:p>
                      <a:pPr marL="0" marR="0">
                        <a:spcBef>
                          <a:spcPts val="200"/>
                        </a:spcBef>
                        <a:spcAft>
                          <a:spcPts val="100"/>
                        </a:spcAft>
                        <a:tabLst>
                          <a:tab pos="180340" algn="l"/>
                        </a:tabLst>
                      </a:pPr>
                      <a:r>
                        <a:rPr lang="en-US" sz="1100" dirty="0" smtClean="0">
                          <a:effectLst/>
                          <a:latin typeface="+mn-lt"/>
                        </a:rPr>
                        <a:t>(|</a:t>
                      </a: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Tree>
    <p:extLst>
      <p:ext uri="{BB962C8B-B14F-4D97-AF65-F5344CB8AC3E}">
        <p14:creationId xmlns:p14="http://schemas.microsoft.com/office/powerpoint/2010/main" val="689278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12</a:t>
            </a:fld>
            <a:endParaRPr lang="uk-UA" dirty="0"/>
          </a:p>
        </p:txBody>
      </p:sp>
      <p:pic>
        <p:nvPicPr>
          <p:cNvPr id="9" name="Picture"/>
          <p:cNvPicPr/>
          <p:nvPr/>
        </p:nvPicPr>
        <p:blipFill>
          <a:blip r:embed="rId3"/>
          <a:stretch>
            <a:fillRect/>
          </a:stretch>
        </p:blipFill>
        <p:spPr bwMode="auto">
          <a:xfrm>
            <a:off x="1223754" y="1600200"/>
            <a:ext cx="3062496" cy="2602148"/>
          </a:xfrm>
          <a:prstGeom prst="rect">
            <a:avLst/>
          </a:prstGeom>
          <a:noFill/>
          <a:ln w="9525">
            <a:noFill/>
            <a:headEnd/>
            <a:tailEnd/>
          </a:ln>
        </p:spPr>
      </p:pic>
      <p:pic>
        <p:nvPicPr>
          <p:cNvPr id="10" name="Picture"/>
          <p:cNvPicPr/>
          <p:nvPr/>
        </p:nvPicPr>
        <p:blipFill>
          <a:blip r:embed="rId4"/>
          <a:stretch>
            <a:fillRect/>
          </a:stretch>
        </p:blipFill>
        <p:spPr bwMode="auto">
          <a:xfrm>
            <a:off x="4400550" y="1600200"/>
            <a:ext cx="3200400" cy="2638425"/>
          </a:xfrm>
          <a:prstGeom prst="rect">
            <a:avLst/>
          </a:prstGeom>
          <a:noFill/>
          <a:ln w="9525">
            <a:noFill/>
            <a:headEnd/>
            <a:tailEnd/>
          </a:ln>
        </p:spPr>
      </p:pic>
      <p:sp>
        <p:nvSpPr>
          <p:cNvPr id="11" name="Title 2"/>
          <p:cNvSpPr>
            <a:spLocks noGrp="1"/>
          </p:cNvSpPr>
          <p:nvPr>
            <p:ph type="title"/>
          </p:nvPr>
        </p:nvSpPr>
        <p:spPr/>
        <p:txBody>
          <a:bodyPr>
            <a:normAutofit/>
          </a:bodyPr>
          <a:lstStyle/>
          <a:p>
            <a:r>
              <a:rPr lang="en-US" dirty="0"/>
              <a:t>Residual-based diagnostics</a:t>
            </a:r>
            <a:r>
              <a:rPr lang="en-US" dirty="0" smtClean="0"/>
              <a:t/>
            </a:r>
            <a:br>
              <a:rPr lang="en-US" dirty="0" smtClean="0"/>
            </a:br>
            <a:r>
              <a:rPr lang="en-US" sz="1200" dirty="0">
                <a:solidFill>
                  <a:schemeClr val="accent1"/>
                </a:solidFill>
                <a:latin typeface="+mn-lt"/>
              </a:rPr>
              <a:t>Normalized Prediction Discrepancies (NPD) plots - Direct evaluation of systematic deviations between model predictions and observations along a horizontal (zero) line</a:t>
            </a:r>
            <a:endParaRPr lang="en-US" sz="1650" i="1" dirty="0">
              <a:solidFill>
                <a:schemeClr val="accent1"/>
              </a:solidFill>
              <a:latin typeface="+mn-lt"/>
            </a:endParaRPr>
          </a:p>
        </p:txBody>
      </p:sp>
    </p:spTree>
    <p:extLst>
      <p:ext uri="{BB962C8B-B14F-4D97-AF65-F5344CB8AC3E}">
        <p14:creationId xmlns:p14="http://schemas.microsoft.com/office/powerpoint/2010/main" val="38788643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13</a:t>
            </a:fld>
            <a:endParaRPr lang="uk-UA" dirty="0"/>
          </a:p>
        </p:txBody>
      </p:sp>
      <p:sp>
        <p:nvSpPr>
          <p:cNvPr id="6" name="Rectangle 5"/>
          <p:cNvSpPr/>
          <p:nvPr/>
        </p:nvSpPr>
        <p:spPr>
          <a:xfrm>
            <a:off x="2276059" y="2180532"/>
            <a:ext cx="6277391" cy="5715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Rectangle 8"/>
          <p:cNvSpPr/>
          <p:nvPr/>
        </p:nvSpPr>
        <p:spPr>
          <a:xfrm>
            <a:off x="2278546" y="4359735"/>
            <a:ext cx="6277391" cy="40005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Rectangle 9"/>
          <p:cNvSpPr/>
          <p:nvPr/>
        </p:nvSpPr>
        <p:spPr>
          <a:xfrm>
            <a:off x="2286000" y="2896149"/>
            <a:ext cx="6277391" cy="2286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p:txBody>
          <a:bodyPr>
            <a:normAutofit/>
          </a:bodyPr>
          <a:lstStyle/>
          <a:p>
            <a:r>
              <a:rPr lang="en-US" dirty="0">
                <a:solidFill>
                  <a:srgbClr val="000000"/>
                </a:solidFill>
              </a:rPr>
              <a:t>Residual-based diagnostics</a:t>
            </a:r>
            <a:br>
              <a:rPr lang="en-US" dirty="0">
                <a:solidFill>
                  <a:srgbClr val="000000"/>
                </a:solidFill>
              </a:rPr>
            </a:br>
            <a:r>
              <a:rPr lang="en-US" sz="1200" dirty="0">
                <a:solidFill>
                  <a:srgbClr val="023761"/>
                </a:solidFill>
                <a:latin typeface="Arial" panose="020B0604020202020204"/>
              </a:rPr>
              <a:t>Individual Weighted Residual (IWRES)- inform about adequacy of individual predictions and correctness of the residual error model / check distributional assumptions</a:t>
            </a:r>
            <a:endParaRPr lang="en-US" sz="3600" dirty="0"/>
          </a:p>
        </p:txBody>
      </p:sp>
      <p:graphicFrame>
        <p:nvGraphicFramePr>
          <p:cNvPr id="11" name="Table 10"/>
          <p:cNvGraphicFramePr>
            <a:graphicFrameLocks noGrp="1"/>
          </p:cNvGraphicFramePr>
          <p:nvPr>
            <p:extLst>
              <p:ext uri="{D42A27DB-BD31-4B8C-83A1-F6EECF244321}">
                <p14:modId xmlns:p14="http://schemas.microsoft.com/office/powerpoint/2010/main" val="3570925394"/>
              </p:ext>
            </p:extLst>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smtClean="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a:t>
                      </a:r>
                      <a:r>
                        <a:rPr lang="en-US" sz="1100" dirty="0" smtClean="0">
                          <a:effectLst/>
                          <a:latin typeface="+mn-lt"/>
                        </a:rPr>
                        <a:t>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endParaRPr lang="en-US" sz="1100" dirty="0" smtClean="0">
                        <a:effectLst/>
                        <a:latin typeface="+mn-lt"/>
                      </a:endParaRPr>
                    </a:p>
                    <a:p>
                      <a:pPr marL="0" marR="0">
                        <a:spcBef>
                          <a:spcPts val="200"/>
                        </a:spcBef>
                        <a:spcAft>
                          <a:spcPts val="100"/>
                        </a:spcAft>
                        <a:tabLst>
                          <a:tab pos="180340" algn="l"/>
                        </a:tabLst>
                      </a:pPr>
                      <a:r>
                        <a:rPr lang="en-US" sz="1100" dirty="0" smtClean="0">
                          <a:effectLst/>
                          <a:latin typeface="+mn-lt"/>
                        </a:rPr>
                        <a:t>(|</a:t>
                      </a: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Tree>
    <p:extLst>
      <p:ext uri="{BB962C8B-B14F-4D97-AF65-F5344CB8AC3E}">
        <p14:creationId xmlns:p14="http://schemas.microsoft.com/office/powerpoint/2010/main" val="5765767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14</a:t>
            </a:fld>
            <a:endParaRPr lang="uk-UA" dirty="0"/>
          </a:p>
        </p:txBody>
      </p:sp>
      <p:pic>
        <p:nvPicPr>
          <p:cNvPr id="11" name="Picture"/>
          <p:cNvPicPr/>
          <p:nvPr/>
        </p:nvPicPr>
        <p:blipFill>
          <a:blip r:embed="rId3"/>
          <a:stretch>
            <a:fillRect/>
          </a:stretch>
        </p:blipFill>
        <p:spPr bwMode="auto">
          <a:xfrm>
            <a:off x="56227" y="1733550"/>
            <a:ext cx="2976354" cy="2419764"/>
          </a:xfrm>
          <a:prstGeom prst="rect">
            <a:avLst/>
          </a:prstGeom>
          <a:noFill/>
          <a:ln w="9525">
            <a:noFill/>
            <a:headEnd/>
            <a:tailEnd/>
          </a:ln>
        </p:spPr>
      </p:pic>
      <p:pic>
        <p:nvPicPr>
          <p:cNvPr id="12" name="Picture"/>
          <p:cNvPicPr/>
          <p:nvPr/>
        </p:nvPicPr>
        <p:blipFill>
          <a:blip r:embed="rId4"/>
          <a:stretch>
            <a:fillRect/>
          </a:stretch>
        </p:blipFill>
        <p:spPr bwMode="auto">
          <a:xfrm>
            <a:off x="3032581" y="1733550"/>
            <a:ext cx="2976354" cy="2419764"/>
          </a:xfrm>
          <a:prstGeom prst="rect">
            <a:avLst/>
          </a:prstGeom>
          <a:noFill/>
          <a:ln w="9525">
            <a:noFill/>
            <a:headEnd/>
            <a:tailEnd/>
          </a:ln>
        </p:spPr>
      </p:pic>
      <p:pic>
        <p:nvPicPr>
          <p:cNvPr id="13" name="Picture"/>
          <p:cNvPicPr/>
          <p:nvPr/>
        </p:nvPicPr>
        <p:blipFill>
          <a:blip r:embed="rId5"/>
          <a:stretch>
            <a:fillRect/>
          </a:stretch>
        </p:blipFill>
        <p:spPr bwMode="auto">
          <a:xfrm>
            <a:off x="6008935" y="1733550"/>
            <a:ext cx="2976354" cy="2419764"/>
          </a:xfrm>
          <a:prstGeom prst="rect">
            <a:avLst/>
          </a:prstGeom>
          <a:noFill/>
          <a:ln w="9525">
            <a:noFill/>
            <a:headEnd/>
            <a:tailEnd/>
          </a:ln>
        </p:spPr>
      </p:pic>
      <p:sp>
        <p:nvSpPr>
          <p:cNvPr id="2" name="Title 1"/>
          <p:cNvSpPr>
            <a:spLocks noGrp="1"/>
          </p:cNvSpPr>
          <p:nvPr>
            <p:ph type="title"/>
          </p:nvPr>
        </p:nvSpPr>
        <p:spPr/>
        <p:txBody>
          <a:bodyPr>
            <a:normAutofit/>
          </a:bodyPr>
          <a:lstStyle/>
          <a:p>
            <a:r>
              <a:rPr lang="en-US" dirty="0">
                <a:solidFill>
                  <a:srgbClr val="000000"/>
                </a:solidFill>
              </a:rPr>
              <a:t>Residual-based diagnostics</a:t>
            </a:r>
            <a:br>
              <a:rPr lang="en-US" dirty="0">
                <a:solidFill>
                  <a:srgbClr val="000000"/>
                </a:solidFill>
              </a:rPr>
            </a:br>
            <a:r>
              <a:rPr lang="en-US" sz="1200" dirty="0">
                <a:solidFill>
                  <a:srgbClr val="023761"/>
                </a:solidFill>
                <a:latin typeface="Arial" panose="020B0604020202020204"/>
              </a:rPr>
              <a:t>Individual Weighted Residual (IWRES)- inform about adequacy of individual predictions and correctness of the residual error model / check distributional assumptions</a:t>
            </a:r>
            <a:endParaRPr lang="en-US" sz="3600" dirty="0"/>
          </a:p>
        </p:txBody>
      </p:sp>
    </p:spTree>
    <p:extLst>
      <p:ext uri="{BB962C8B-B14F-4D97-AF65-F5344CB8AC3E}">
        <p14:creationId xmlns:p14="http://schemas.microsoft.com/office/powerpoint/2010/main" val="754907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15</a:t>
            </a:fld>
            <a:endParaRPr lang="uk-UA" dirty="0"/>
          </a:p>
        </p:txBody>
      </p:sp>
      <p:pic>
        <p:nvPicPr>
          <p:cNvPr id="9" name="Picture"/>
          <p:cNvPicPr/>
          <p:nvPr/>
        </p:nvPicPr>
        <p:blipFill>
          <a:blip r:embed="rId3"/>
          <a:stretch>
            <a:fillRect/>
          </a:stretch>
        </p:blipFill>
        <p:spPr bwMode="auto">
          <a:xfrm>
            <a:off x="457200" y="1254729"/>
            <a:ext cx="3963071" cy="3360950"/>
          </a:xfrm>
          <a:prstGeom prst="rect">
            <a:avLst/>
          </a:prstGeom>
          <a:noFill/>
          <a:ln w="9525">
            <a:noFill/>
            <a:headEnd/>
            <a:tailEnd/>
          </a:ln>
        </p:spPr>
      </p:pic>
      <p:pic>
        <p:nvPicPr>
          <p:cNvPr id="10" name="Picture"/>
          <p:cNvPicPr/>
          <p:nvPr/>
        </p:nvPicPr>
        <p:blipFill>
          <a:blip r:embed="rId4"/>
          <a:stretch>
            <a:fillRect/>
          </a:stretch>
        </p:blipFill>
        <p:spPr bwMode="auto">
          <a:xfrm>
            <a:off x="4545874" y="1303819"/>
            <a:ext cx="4077943" cy="3262769"/>
          </a:xfrm>
          <a:prstGeom prst="rect">
            <a:avLst/>
          </a:prstGeom>
          <a:noFill/>
          <a:ln w="9525">
            <a:noFill/>
            <a:headEnd/>
            <a:tailEnd/>
          </a:ln>
        </p:spPr>
      </p:pic>
      <p:sp>
        <p:nvSpPr>
          <p:cNvPr id="2" name="Title 1"/>
          <p:cNvSpPr>
            <a:spLocks noGrp="1"/>
          </p:cNvSpPr>
          <p:nvPr>
            <p:ph type="title"/>
          </p:nvPr>
        </p:nvSpPr>
        <p:spPr/>
        <p:txBody>
          <a:bodyPr>
            <a:normAutofit/>
          </a:bodyPr>
          <a:lstStyle/>
          <a:p>
            <a:r>
              <a:rPr lang="en-US" dirty="0">
                <a:solidFill>
                  <a:srgbClr val="000000"/>
                </a:solidFill>
              </a:rPr>
              <a:t>Residual-based diagnostics</a:t>
            </a:r>
            <a:br>
              <a:rPr lang="en-US" dirty="0">
                <a:solidFill>
                  <a:srgbClr val="000000"/>
                </a:solidFill>
              </a:rPr>
            </a:br>
            <a:r>
              <a:rPr lang="en-US" sz="1200" dirty="0">
                <a:solidFill>
                  <a:srgbClr val="023761"/>
                </a:solidFill>
                <a:latin typeface="Arial" panose="020B0604020202020204"/>
              </a:rPr>
              <a:t>Individual Weighted Residual (IWRES)- inform about adequacy of individual predictions and correctness of the residual error model / check distributional assumptions</a:t>
            </a:r>
            <a:endParaRPr lang="en-US" sz="3600" dirty="0"/>
          </a:p>
        </p:txBody>
      </p:sp>
    </p:spTree>
    <p:extLst>
      <p:ext uri="{BB962C8B-B14F-4D97-AF65-F5344CB8AC3E}">
        <p14:creationId xmlns:p14="http://schemas.microsoft.com/office/powerpoint/2010/main" val="3488858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16</a:t>
            </a:fld>
            <a:endParaRPr lang="uk-UA" dirty="0"/>
          </a:p>
        </p:txBody>
      </p:sp>
      <p:sp>
        <p:nvSpPr>
          <p:cNvPr id="6" name="Rectangle 5"/>
          <p:cNvSpPr/>
          <p:nvPr/>
        </p:nvSpPr>
        <p:spPr>
          <a:xfrm>
            <a:off x="2276059" y="3072495"/>
            <a:ext cx="6277391" cy="6858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Title 2"/>
          <p:cNvSpPr>
            <a:spLocks noGrp="1"/>
          </p:cNvSpPr>
          <p:nvPr>
            <p:ph type="title"/>
          </p:nvPr>
        </p:nvSpPr>
        <p:spPr>
          <a:xfrm>
            <a:off x="457200" y="342900"/>
            <a:ext cx="7419560" cy="720090"/>
          </a:xfrm>
        </p:spPr>
        <p:txBody>
          <a:bodyPr>
            <a:noAutofit/>
          </a:bodyPr>
          <a:lstStyle/>
          <a:p>
            <a:r>
              <a:rPr lang="en-US" dirty="0"/>
              <a:t>Residual-based diagnostics</a:t>
            </a:r>
            <a:r>
              <a:rPr lang="en-US" dirty="0" smtClean="0"/>
              <a:t/>
            </a:r>
            <a:br>
              <a:rPr lang="en-US" dirty="0" smtClean="0"/>
            </a:br>
            <a:r>
              <a:rPr lang="en-US" sz="1200" dirty="0">
                <a:solidFill>
                  <a:schemeClr val="accent1"/>
                </a:solidFill>
                <a:latin typeface="+mn-lt"/>
              </a:rPr>
              <a:t>EBE-based Diagnostics - to assess the normality assumption and correlation structure of random effect / assess correctness of covariate relationship into model</a:t>
            </a:r>
            <a:endParaRPr lang="en-US" sz="1600" i="1" dirty="0">
              <a:solidFill>
                <a:schemeClr val="accent1"/>
              </a:solidFill>
              <a:latin typeface="+mn-lt"/>
            </a:endParaRPr>
          </a:p>
        </p:txBody>
      </p:sp>
      <p:graphicFrame>
        <p:nvGraphicFramePr>
          <p:cNvPr id="10" name="Table 9"/>
          <p:cNvGraphicFramePr>
            <a:graphicFrameLocks noGrp="1"/>
          </p:cNvGraphicFramePr>
          <p:nvPr>
            <p:extLst>
              <p:ext uri="{D42A27DB-BD31-4B8C-83A1-F6EECF244321}">
                <p14:modId xmlns:p14="http://schemas.microsoft.com/office/powerpoint/2010/main" val="3570925394"/>
              </p:ext>
            </p:extLst>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smtClean="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a:t>
                      </a:r>
                      <a:r>
                        <a:rPr lang="en-US" sz="1100" dirty="0" smtClean="0">
                          <a:effectLst/>
                          <a:latin typeface="+mn-lt"/>
                        </a:rPr>
                        <a:t>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endParaRPr lang="en-US" sz="1100" dirty="0" smtClean="0">
                        <a:effectLst/>
                        <a:latin typeface="+mn-lt"/>
                      </a:endParaRPr>
                    </a:p>
                    <a:p>
                      <a:pPr marL="0" marR="0">
                        <a:spcBef>
                          <a:spcPts val="200"/>
                        </a:spcBef>
                        <a:spcAft>
                          <a:spcPts val="100"/>
                        </a:spcAft>
                        <a:tabLst>
                          <a:tab pos="180340" algn="l"/>
                        </a:tabLst>
                      </a:pPr>
                      <a:r>
                        <a:rPr lang="en-US" sz="1100" dirty="0" smtClean="0">
                          <a:effectLst/>
                          <a:latin typeface="+mn-lt"/>
                        </a:rPr>
                        <a:t>(|</a:t>
                      </a: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Tree>
    <p:extLst>
      <p:ext uri="{BB962C8B-B14F-4D97-AF65-F5344CB8AC3E}">
        <p14:creationId xmlns:p14="http://schemas.microsoft.com/office/powerpoint/2010/main" val="40735676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17</a:t>
            </a:fld>
            <a:endParaRPr lang="uk-UA" dirty="0"/>
          </a:p>
        </p:txBody>
      </p:sp>
      <p:sp>
        <p:nvSpPr>
          <p:cNvPr id="3" name="Title 2"/>
          <p:cNvSpPr>
            <a:spLocks noGrp="1"/>
          </p:cNvSpPr>
          <p:nvPr>
            <p:ph type="title"/>
          </p:nvPr>
        </p:nvSpPr>
        <p:spPr>
          <a:xfrm>
            <a:off x="457200" y="342900"/>
            <a:ext cx="7419560" cy="720090"/>
          </a:xfrm>
        </p:spPr>
        <p:txBody>
          <a:bodyPr>
            <a:noAutofit/>
          </a:bodyPr>
          <a:lstStyle/>
          <a:p>
            <a:r>
              <a:rPr lang="en-US" dirty="0"/>
              <a:t>Residual-based diagnostics</a:t>
            </a:r>
            <a:r>
              <a:rPr lang="en-US" dirty="0" smtClean="0"/>
              <a:t/>
            </a:r>
            <a:br>
              <a:rPr lang="en-US" dirty="0" smtClean="0"/>
            </a:br>
            <a:r>
              <a:rPr lang="en-US" sz="1200" dirty="0">
                <a:solidFill>
                  <a:schemeClr val="accent1"/>
                </a:solidFill>
                <a:latin typeface="+mn-lt"/>
              </a:rPr>
              <a:t>EBE-based Diagnostics - to assess the normality assumption and correlation structure of random effect / assess correctness of covariate relationship into model</a:t>
            </a:r>
            <a:endParaRPr lang="en-US" sz="1600" i="1" dirty="0">
              <a:solidFill>
                <a:schemeClr val="accent1"/>
              </a:solidFill>
              <a:latin typeface="+mn-lt"/>
            </a:endParaRPr>
          </a:p>
        </p:txBody>
      </p:sp>
      <p:pic>
        <p:nvPicPr>
          <p:cNvPr id="9" name="Picture"/>
          <p:cNvPicPr/>
          <p:nvPr/>
        </p:nvPicPr>
        <p:blipFill>
          <a:blip r:embed="rId3"/>
          <a:stretch>
            <a:fillRect/>
          </a:stretch>
        </p:blipFill>
        <p:spPr bwMode="auto">
          <a:xfrm>
            <a:off x="5257800" y="1223768"/>
            <a:ext cx="2353588" cy="2978552"/>
          </a:xfrm>
          <a:prstGeom prst="rect">
            <a:avLst/>
          </a:prstGeom>
          <a:noFill/>
          <a:ln w="9525">
            <a:noFill/>
            <a:headEnd/>
            <a:tailEnd/>
          </a:ln>
        </p:spPr>
      </p:pic>
      <p:pic>
        <p:nvPicPr>
          <p:cNvPr id="12" name="Picture"/>
          <p:cNvPicPr/>
          <p:nvPr/>
        </p:nvPicPr>
        <p:blipFill>
          <a:blip r:embed="rId4"/>
          <a:stretch>
            <a:fillRect/>
          </a:stretch>
        </p:blipFill>
        <p:spPr bwMode="auto">
          <a:xfrm>
            <a:off x="1257300" y="1306996"/>
            <a:ext cx="3657600" cy="2887870"/>
          </a:xfrm>
          <a:prstGeom prst="rect">
            <a:avLst/>
          </a:prstGeom>
          <a:noFill/>
          <a:ln w="9525">
            <a:noFill/>
            <a:headEnd/>
            <a:tailEnd/>
          </a:ln>
        </p:spPr>
      </p:pic>
    </p:spTree>
    <p:extLst>
      <p:ext uri="{BB962C8B-B14F-4D97-AF65-F5344CB8AC3E}">
        <p14:creationId xmlns:p14="http://schemas.microsoft.com/office/powerpoint/2010/main" val="1577365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18</a:t>
            </a:fld>
            <a:endParaRPr lang="uk-UA" dirty="0"/>
          </a:p>
        </p:txBody>
      </p:sp>
      <p:sp>
        <p:nvSpPr>
          <p:cNvPr id="3" name="Title 2"/>
          <p:cNvSpPr>
            <a:spLocks noGrp="1"/>
          </p:cNvSpPr>
          <p:nvPr>
            <p:ph type="title"/>
          </p:nvPr>
        </p:nvSpPr>
        <p:spPr>
          <a:xfrm>
            <a:off x="457200" y="342900"/>
            <a:ext cx="7419560" cy="720090"/>
          </a:xfrm>
        </p:spPr>
        <p:txBody>
          <a:bodyPr>
            <a:noAutofit/>
          </a:bodyPr>
          <a:lstStyle/>
          <a:p>
            <a:r>
              <a:rPr lang="en-US" dirty="0" smtClean="0"/>
              <a:t>Residual-based diagnostics</a:t>
            </a:r>
            <a:br>
              <a:rPr lang="en-US" dirty="0" smtClean="0"/>
            </a:br>
            <a:r>
              <a:rPr lang="en-US" sz="1200" dirty="0" smtClean="0">
                <a:solidFill>
                  <a:schemeClr val="accent1"/>
                </a:solidFill>
                <a:latin typeface="+mn-lt"/>
              </a:rPr>
              <a:t>EBE-based Diagnostics - to assess the normality assumption and correlation structure of random effect / assess correctness of covariate relationship into model</a:t>
            </a:r>
            <a:endParaRPr lang="en-US" sz="1600" i="1" dirty="0">
              <a:solidFill>
                <a:schemeClr val="accent1"/>
              </a:solidFill>
              <a:latin typeface="+mn-lt"/>
            </a:endParaRPr>
          </a:p>
        </p:txBody>
      </p:sp>
      <p:pic>
        <p:nvPicPr>
          <p:cNvPr id="10" name="Picture"/>
          <p:cNvPicPr/>
          <p:nvPr/>
        </p:nvPicPr>
        <p:blipFill>
          <a:blip r:embed="rId3"/>
          <a:stretch>
            <a:fillRect/>
          </a:stretch>
        </p:blipFill>
        <p:spPr bwMode="auto">
          <a:xfrm>
            <a:off x="2631385" y="1143000"/>
            <a:ext cx="1838741" cy="3486150"/>
          </a:xfrm>
          <a:prstGeom prst="rect">
            <a:avLst/>
          </a:prstGeom>
          <a:noFill/>
          <a:ln w="9525">
            <a:noFill/>
            <a:headEnd/>
            <a:tailEnd/>
          </a:ln>
        </p:spPr>
      </p:pic>
      <p:pic>
        <p:nvPicPr>
          <p:cNvPr id="11" name="Picture"/>
          <p:cNvPicPr/>
          <p:nvPr/>
        </p:nvPicPr>
        <p:blipFill>
          <a:blip r:embed="rId4"/>
          <a:stretch>
            <a:fillRect/>
          </a:stretch>
        </p:blipFill>
        <p:spPr bwMode="auto">
          <a:xfrm>
            <a:off x="4914900" y="1160393"/>
            <a:ext cx="1838741" cy="3486150"/>
          </a:xfrm>
          <a:prstGeom prst="rect">
            <a:avLst/>
          </a:prstGeom>
          <a:noFill/>
          <a:ln w="9525">
            <a:noFill/>
            <a:headEnd/>
            <a:tailEnd/>
          </a:ln>
        </p:spPr>
      </p:pic>
    </p:spTree>
    <p:extLst>
      <p:ext uri="{BB962C8B-B14F-4D97-AF65-F5344CB8AC3E}">
        <p14:creationId xmlns:p14="http://schemas.microsoft.com/office/powerpoint/2010/main" val="873572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19</a:t>
            </a:fld>
            <a:endParaRPr lang="uk-UA" dirty="0"/>
          </a:p>
        </p:txBody>
      </p:sp>
      <p:sp>
        <p:nvSpPr>
          <p:cNvPr id="6" name="Rectangle 5"/>
          <p:cNvSpPr/>
          <p:nvPr/>
        </p:nvSpPr>
        <p:spPr>
          <a:xfrm>
            <a:off x="2276059" y="3714750"/>
            <a:ext cx="6277391" cy="2286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Title 2"/>
          <p:cNvSpPr>
            <a:spLocks noGrp="1"/>
          </p:cNvSpPr>
          <p:nvPr>
            <p:ph type="title"/>
          </p:nvPr>
        </p:nvSpPr>
        <p:spPr>
          <a:xfrm>
            <a:off x="457200" y="342900"/>
            <a:ext cx="7419560" cy="720090"/>
          </a:xfrm>
        </p:spPr>
        <p:txBody>
          <a:bodyPr>
            <a:noAutofit/>
          </a:bodyPr>
          <a:lstStyle/>
          <a:p>
            <a:r>
              <a:rPr lang="en-US" dirty="0" smtClean="0"/>
              <a:t>Prediction-based </a:t>
            </a:r>
            <a:r>
              <a:rPr lang="en-US" dirty="0"/>
              <a:t>diagnostics</a:t>
            </a:r>
            <a:r>
              <a:rPr lang="en-US" dirty="0" smtClean="0"/>
              <a:t/>
            </a:r>
            <a:br>
              <a:rPr lang="en-US" dirty="0" smtClean="0"/>
            </a:br>
            <a:r>
              <a:rPr lang="en-US" sz="1200" dirty="0">
                <a:solidFill>
                  <a:schemeClr val="accent1"/>
                </a:solidFill>
                <a:latin typeface="+mn-lt"/>
              </a:rPr>
              <a:t>Individual Fits – Quick glance at performance of the model to describe data</a:t>
            </a:r>
            <a:endParaRPr lang="en-US" sz="1600" i="1" dirty="0">
              <a:solidFill>
                <a:schemeClr val="accent1"/>
              </a:solidFill>
              <a:latin typeface="+mn-lt"/>
            </a:endParaRPr>
          </a:p>
        </p:txBody>
      </p:sp>
      <p:graphicFrame>
        <p:nvGraphicFramePr>
          <p:cNvPr id="10" name="Table 9"/>
          <p:cNvGraphicFramePr>
            <a:graphicFrameLocks noGrp="1"/>
          </p:cNvGraphicFramePr>
          <p:nvPr>
            <p:extLst/>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smtClean="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a:t>
                      </a:r>
                      <a:r>
                        <a:rPr lang="en-US" sz="1100" dirty="0" smtClean="0">
                          <a:effectLst/>
                          <a:latin typeface="+mn-lt"/>
                        </a:rPr>
                        <a:t>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endParaRPr lang="en-US" sz="1100" dirty="0" smtClean="0">
                        <a:effectLst/>
                        <a:latin typeface="+mn-lt"/>
                      </a:endParaRPr>
                    </a:p>
                    <a:p>
                      <a:pPr marL="0" marR="0">
                        <a:spcBef>
                          <a:spcPts val="200"/>
                        </a:spcBef>
                        <a:spcAft>
                          <a:spcPts val="100"/>
                        </a:spcAft>
                        <a:tabLst>
                          <a:tab pos="180340" algn="l"/>
                        </a:tabLst>
                      </a:pPr>
                      <a:r>
                        <a:rPr lang="en-US" sz="1100" dirty="0" smtClean="0">
                          <a:effectLst/>
                          <a:latin typeface="+mn-lt"/>
                        </a:rPr>
                        <a:t>(|</a:t>
                      </a: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Tree>
    <p:extLst>
      <p:ext uri="{BB962C8B-B14F-4D97-AF65-F5344CB8AC3E}">
        <p14:creationId xmlns:p14="http://schemas.microsoft.com/office/powerpoint/2010/main" val="421151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2</a:t>
            </a:fld>
            <a:endParaRPr lang="uk-UA"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06" y="2517631"/>
            <a:ext cx="1182194" cy="1325114"/>
          </a:xfrm>
          <a:prstGeom prst="rect">
            <a:avLst/>
          </a:prstGeom>
        </p:spPr>
      </p:pic>
      <p:cxnSp>
        <p:nvCxnSpPr>
          <p:cNvPr id="9" name="Straight Connector 8"/>
          <p:cNvCxnSpPr/>
          <p:nvPr/>
        </p:nvCxnSpPr>
        <p:spPr>
          <a:xfrm>
            <a:off x="1695450" y="2794874"/>
            <a:ext cx="2811780" cy="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456106" y="619562"/>
            <a:ext cx="1182194" cy="1266388"/>
          </a:xfrm>
          <a:prstGeom prst="rect">
            <a:avLst/>
          </a:prstGeom>
        </p:spPr>
      </p:pic>
      <p:sp>
        <p:nvSpPr>
          <p:cNvPr id="11" name="TextBox 10"/>
          <p:cNvSpPr txBox="1"/>
          <p:nvPr/>
        </p:nvSpPr>
        <p:spPr>
          <a:xfrm flipH="1">
            <a:off x="1625755" y="2509269"/>
            <a:ext cx="2651761" cy="300082"/>
          </a:xfrm>
          <a:prstGeom prst="rect">
            <a:avLst/>
          </a:prstGeom>
          <a:noFill/>
        </p:spPr>
        <p:txBody>
          <a:bodyPr wrap="square" rtlCol="0">
            <a:spAutoFit/>
          </a:bodyPr>
          <a:lstStyle/>
          <a:p>
            <a:r>
              <a:rPr lang="en-US" sz="1350" b="1" dirty="0"/>
              <a:t>Bruno Bieth</a:t>
            </a:r>
          </a:p>
        </p:txBody>
      </p:sp>
      <p:sp>
        <p:nvSpPr>
          <p:cNvPr id="12" name="TextBox 11"/>
          <p:cNvSpPr txBox="1"/>
          <p:nvPr/>
        </p:nvSpPr>
        <p:spPr>
          <a:xfrm flipH="1">
            <a:off x="1638300" y="677194"/>
            <a:ext cx="2651761" cy="300082"/>
          </a:xfrm>
          <a:prstGeom prst="rect">
            <a:avLst/>
          </a:prstGeom>
          <a:noFill/>
        </p:spPr>
        <p:txBody>
          <a:bodyPr wrap="square" rtlCol="0">
            <a:spAutoFit/>
          </a:bodyPr>
          <a:lstStyle/>
          <a:p>
            <a:r>
              <a:rPr lang="en-US" sz="1350" b="1" dirty="0"/>
              <a:t>Irina Baltcheva</a:t>
            </a:r>
          </a:p>
        </p:txBody>
      </p:sp>
      <p:cxnSp>
        <p:nvCxnSpPr>
          <p:cNvPr id="13" name="Straight Connector 12"/>
          <p:cNvCxnSpPr/>
          <p:nvPr/>
        </p:nvCxnSpPr>
        <p:spPr>
          <a:xfrm>
            <a:off x="1695450" y="971550"/>
            <a:ext cx="2686050"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27127" y="978520"/>
            <a:ext cx="2743200" cy="923330"/>
          </a:xfrm>
          <a:prstGeom prst="rect">
            <a:avLst/>
          </a:prstGeom>
          <a:noFill/>
        </p:spPr>
        <p:txBody>
          <a:bodyPr wrap="square" rtlCol="0">
            <a:spAutoFit/>
          </a:bodyPr>
          <a:lstStyle/>
          <a:p>
            <a:r>
              <a:rPr lang="en-US" sz="1350" dirty="0"/>
              <a:t>Pharmacometrics</a:t>
            </a:r>
          </a:p>
          <a:p>
            <a:r>
              <a:rPr lang="en-US" sz="825" dirty="0"/>
              <a:t>Novartis Pharma AG</a:t>
            </a:r>
          </a:p>
          <a:p>
            <a:r>
              <a:rPr lang="en-US" sz="825" dirty="0"/>
              <a:t>(8+ years experience)</a:t>
            </a:r>
          </a:p>
          <a:p>
            <a:endParaRPr lang="en-US" sz="1350" dirty="0"/>
          </a:p>
          <a:p>
            <a:r>
              <a:rPr lang="en-US" sz="1050" dirty="0"/>
              <a:t>Background: Applied Mathematics</a:t>
            </a:r>
          </a:p>
        </p:txBody>
      </p:sp>
      <p:sp>
        <p:nvSpPr>
          <p:cNvPr id="15" name="TextBox 14"/>
          <p:cNvSpPr txBox="1"/>
          <p:nvPr/>
        </p:nvSpPr>
        <p:spPr>
          <a:xfrm>
            <a:off x="1628519" y="2800351"/>
            <a:ext cx="2743200" cy="1131079"/>
          </a:xfrm>
          <a:prstGeom prst="rect">
            <a:avLst/>
          </a:prstGeom>
          <a:noFill/>
        </p:spPr>
        <p:txBody>
          <a:bodyPr wrap="square" rtlCol="0">
            <a:spAutoFit/>
          </a:bodyPr>
          <a:lstStyle/>
          <a:p>
            <a:r>
              <a:rPr lang="en-US" sz="1350" dirty="0"/>
              <a:t>Pharmacometrics</a:t>
            </a:r>
          </a:p>
          <a:p>
            <a:r>
              <a:rPr lang="en-US" sz="825" dirty="0"/>
              <a:t>Novartis Pharma AG</a:t>
            </a:r>
          </a:p>
          <a:p>
            <a:r>
              <a:rPr lang="en-US" sz="825" dirty="0"/>
              <a:t>(10+ years experience)</a:t>
            </a:r>
          </a:p>
          <a:p>
            <a:endParaRPr lang="en-US" sz="1350" dirty="0"/>
          </a:p>
          <a:p>
            <a:endParaRPr lang="en-US" sz="1350" dirty="0"/>
          </a:p>
          <a:p>
            <a:r>
              <a:rPr lang="en-US" sz="1050" dirty="0"/>
              <a:t>Background: Applied Mathematics</a:t>
            </a:r>
          </a:p>
        </p:txBody>
      </p:sp>
      <p:sp>
        <p:nvSpPr>
          <p:cNvPr id="16" name="Content Placeholder 2"/>
          <p:cNvSpPr>
            <a:spLocks noGrp="1"/>
          </p:cNvSpPr>
          <p:nvPr>
            <p:ph idx="1"/>
          </p:nvPr>
        </p:nvSpPr>
        <p:spPr>
          <a:xfrm>
            <a:off x="1695450" y="4207722"/>
            <a:ext cx="6076950" cy="307128"/>
          </a:xfrm>
          <a:solidFill>
            <a:schemeClr val="accent1">
              <a:lumMod val="20000"/>
              <a:lumOff val="80000"/>
            </a:schemeClr>
          </a:solidFill>
        </p:spPr>
        <p:txBody>
          <a:bodyPr anchor="ctr">
            <a:normAutofit/>
          </a:bodyPr>
          <a:lstStyle/>
          <a:p>
            <a:pPr marL="0" indent="0">
              <a:buNone/>
            </a:pPr>
            <a:r>
              <a:rPr lang="en-US" sz="900" i="1" dirty="0"/>
              <a:t>Irina Baltcheva</a:t>
            </a:r>
            <a:r>
              <a:rPr lang="en-US" sz="900" dirty="0"/>
              <a:t>, </a:t>
            </a:r>
            <a:r>
              <a:rPr lang="en-US" sz="900" u="sng" dirty="0" smtClean="0"/>
              <a:t>Amine Gassem*</a:t>
            </a:r>
            <a:r>
              <a:rPr lang="en-US" sz="900" dirty="0" smtClean="0"/>
              <a:t>, </a:t>
            </a:r>
            <a:r>
              <a:rPr lang="en-US" sz="900" dirty="0"/>
              <a:t>Christian Bartels, Thomas Dumortier, Souvik Bhattacharya Inga Ludwig, Ines Paule, Didier Renard, </a:t>
            </a:r>
            <a:r>
              <a:rPr lang="en-US" sz="900" i="1" dirty="0"/>
              <a:t>Bruno Bieth</a:t>
            </a:r>
            <a:endParaRPr lang="en-US" sz="900" dirty="0"/>
          </a:p>
        </p:txBody>
      </p:sp>
      <p:sp>
        <p:nvSpPr>
          <p:cNvPr id="17" name="Content Placeholder 2"/>
          <p:cNvSpPr txBox="1">
            <a:spLocks/>
          </p:cNvSpPr>
          <p:nvPr/>
        </p:nvSpPr>
        <p:spPr>
          <a:xfrm>
            <a:off x="456106" y="4207723"/>
            <a:ext cx="1182194" cy="307128"/>
          </a:xfrm>
          <a:prstGeom prst="rect">
            <a:avLst/>
          </a:prstGeom>
          <a:solidFill>
            <a:schemeClr val="accent1">
              <a:lumMod val="60000"/>
              <a:lumOff val="40000"/>
            </a:schemeClr>
          </a:solidFill>
        </p:spPr>
        <p:txBody>
          <a:bodyPr vert="horz" lIns="0" tIns="0" rIns="0" bIns="0" spcCol="182880" rtlCol="0" anchor="ctr">
            <a:normAutofit/>
          </a:bodyPr>
          <a:lstStyle>
            <a:lvl1pPr marL="228600" indent="-228600" algn="l" defTabSz="914400" rtl="0" eaLnBrk="1" latinLnBrk="0" hangingPunct="1">
              <a:spcBef>
                <a:spcPts val="1200"/>
              </a:spcBef>
              <a:buClrTx/>
              <a:buSzPct val="120000"/>
              <a:buFont typeface="Arial" pitchFamily="34" charset="0"/>
              <a:buChar char="•"/>
              <a:tabLst>
                <a:tab pos="3998913" algn="r"/>
                <a:tab pos="8229600" algn="r"/>
              </a:tabLst>
              <a:defRPr sz="2400" kern="1200">
                <a:solidFill>
                  <a:schemeClr val="tx1"/>
                </a:solidFill>
                <a:latin typeface="+mn-lt"/>
                <a:ea typeface="+mn-ea"/>
                <a:cs typeface="+mn-cs"/>
              </a:defRPr>
            </a:lvl1pPr>
            <a:lvl2pPr marL="457200" indent="-228600" algn="l" defTabSz="914400" rtl="0" eaLnBrk="1" latinLnBrk="0" hangingPunct="1">
              <a:spcBef>
                <a:spcPts val="600"/>
              </a:spcBef>
              <a:buClrTx/>
              <a:buSzPct val="100000"/>
              <a:buFont typeface="Arial" pitchFamily="34" charset="0"/>
              <a:buChar char="–"/>
              <a:defRPr sz="1800" kern="1200">
                <a:solidFill>
                  <a:schemeClr val="tx1"/>
                </a:solidFill>
                <a:latin typeface="+mn-lt"/>
                <a:ea typeface="+mn-ea"/>
                <a:cs typeface="+mn-cs"/>
              </a:defRPr>
            </a:lvl2pPr>
            <a:lvl3pPr marL="685800" indent="-228600"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3pPr>
            <a:lvl4pPr marL="914400" indent="-228600"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4pPr>
            <a:lvl5pPr marL="1143000" indent="-228600"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50" b="1" dirty="0">
                <a:solidFill>
                  <a:schemeClr val="bg1"/>
                </a:solidFill>
              </a:rPr>
              <a:t>ggPMX Team</a:t>
            </a:r>
          </a:p>
        </p:txBody>
      </p:sp>
      <p:sp>
        <p:nvSpPr>
          <p:cNvPr id="2" name="TextBox 1"/>
          <p:cNvSpPr txBox="1"/>
          <p:nvPr/>
        </p:nvSpPr>
        <p:spPr>
          <a:xfrm>
            <a:off x="1638300" y="4514850"/>
            <a:ext cx="3028950" cy="213585"/>
          </a:xfrm>
          <a:prstGeom prst="rect">
            <a:avLst/>
          </a:prstGeom>
          <a:noFill/>
        </p:spPr>
        <p:txBody>
          <a:bodyPr wrap="square" rtlCol="0">
            <a:spAutoFit/>
          </a:bodyPr>
          <a:lstStyle/>
          <a:p>
            <a:r>
              <a:rPr lang="en-US" sz="788" dirty="0"/>
              <a:t>*R developer</a:t>
            </a:r>
          </a:p>
        </p:txBody>
      </p:sp>
    </p:spTree>
    <p:extLst>
      <p:ext uri="{BB962C8B-B14F-4D97-AF65-F5344CB8AC3E}">
        <p14:creationId xmlns:p14="http://schemas.microsoft.com/office/powerpoint/2010/main" val="3509846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20</a:t>
            </a:fld>
            <a:endParaRPr lang="uk-UA" dirty="0"/>
          </a:p>
        </p:txBody>
      </p:sp>
      <p:sp>
        <p:nvSpPr>
          <p:cNvPr id="9" name="Title 2"/>
          <p:cNvSpPr>
            <a:spLocks noGrp="1"/>
          </p:cNvSpPr>
          <p:nvPr>
            <p:ph type="title"/>
          </p:nvPr>
        </p:nvSpPr>
        <p:spPr>
          <a:xfrm>
            <a:off x="457200" y="342900"/>
            <a:ext cx="7419560" cy="720090"/>
          </a:xfrm>
        </p:spPr>
        <p:txBody>
          <a:bodyPr>
            <a:noAutofit/>
          </a:bodyPr>
          <a:lstStyle/>
          <a:p>
            <a:r>
              <a:rPr lang="en-US" dirty="0"/>
              <a:t>Prediction-based diagnostics</a:t>
            </a:r>
            <a:r>
              <a:rPr lang="en-US" dirty="0" smtClean="0"/>
              <a:t/>
            </a:r>
            <a:br>
              <a:rPr lang="en-US" dirty="0" smtClean="0"/>
            </a:br>
            <a:r>
              <a:rPr lang="en-US" sz="1200" dirty="0">
                <a:solidFill>
                  <a:schemeClr val="accent1"/>
                </a:solidFill>
                <a:latin typeface="+mn-lt"/>
              </a:rPr>
              <a:t>Individual Fits – Quick glance at performance of the model to describe data</a:t>
            </a:r>
            <a:endParaRPr lang="en-US" sz="1600" i="1" dirty="0">
              <a:solidFill>
                <a:schemeClr val="accent1"/>
              </a:solidFill>
              <a:latin typeface="+mn-lt"/>
            </a:endParaRPr>
          </a:p>
        </p:txBody>
      </p:sp>
      <p:pic>
        <p:nvPicPr>
          <p:cNvPr id="11" name="Picture"/>
          <p:cNvPicPr/>
          <p:nvPr/>
        </p:nvPicPr>
        <p:blipFill rotWithShape="1">
          <a:blip r:embed="rId3"/>
          <a:srcRect t="-1" b="2677"/>
          <a:stretch/>
        </p:blipFill>
        <p:spPr bwMode="auto">
          <a:xfrm>
            <a:off x="3124200" y="951950"/>
            <a:ext cx="2895600" cy="4134400"/>
          </a:xfrm>
          <a:prstGeom prst="rect">
            <a:avLst/>
          </a:prstGeom>
          <a:noFill/>
          <a:ln w="9525">
            <a:noFill/>
            <a:headEnd/>
            <a:tailEnd/>
          </a:ln>
        </p:spPr>
      </p:pic>
    </p:spTree>
    <p:extLst>
      <p:ext uri="{BB962C8B-B14F-4D97-AF65-F5344CB8AC3E}">
        <p14:creationId xmlns:p14="http://schemas.microsoft.com/office/powerpoint/2010/main" val="24130005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21</a:t>
            </a:fld>
            <a:endParaRPr lang="uk-UA" dirty="0"/>
          </a:p>
        </p:txBody>
      </p:sp>
      <p:sp>
        <p:nvSpPr>
          <p:cNvPr id="3" name="Title 2"/>
          <p:cNvSpPr>
            <a:spLocks noGrp="1"/>
          </p:cNvSpPr>
          <p:nvPr>
            <p:ph type="title"/>
          </p:nvPr>
        </p:nvSpPr>
        <p:spPr>
          <a:xfrm>
            <a:off x="457200" y="342900"/>
            <a:ext cx="7419560" cy="720090"/>
          </a:xfrm>
        </p:spPr>
        <p:txBody>
          <a:bodyPr>
            <a:normAutofit/>
          </a:bodyPr>
          <a:lstStyle/>
          <a:p>
            <a:r>
              <a:rPr lang="en-US" dirty="0"/>
              <a:t>Prediction-based diagnostics</a:t>
            </a:r>
            <a:r>
              <a:rPr lang="en-US" dirty="0" smtClean="0"/>
              <a:t/>
            </a:r>
            <a:br>
              <a:rPr lang="en-US" dirty="0" smtClean="0"/>
            </a:br>
            <a:r>
              <a:rPr lang="en-US" sz="1200" dirty="0" smtClean="0">
                <a:solidFill>
                  <a:schemeClr val="accent1"/>
                </a:solidFill>
                <a:latin typeface="+mn-lt"/>
              </a:rPr>
              <a:t>Observations versus predictions</a:t>
            </a:r>
            <a:endParaRPr lang="en-US" sz="1650" i="1" dirty="0">
              <a:solidFill>
                <a:schemeClr val="accent1"/>
              </a:solidFill>
              <a:latin typeface="+mn-lt"/>
            </a:endParaRPr>
          </a:p>
        </p:txBody>
      </p:sp>
      <p:sp>
        <p:nvSpPr>
          <p:cNvPr id="6" name="Rectangle 5"/>
          <p:cNvSpPr/>
          <p:nvPr/>
        </p:nvSpPr>
        <p:spPr>
          <a:xfrm>
            <a:off x="2276059" y="3928113"/>
            <a:ext cx="6277391" cy="4572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aphicFrame>
        <p:nvGraphicFramePr>
          <p:cNvPr id="9" name="Table 8"/>
          <p:cNvGraphicFramePr>
            <a:graphicFrameLocks noGrp="1"/>
          </p:cNvGraphicFramePr>
          <p:nvPr>
            <p:extLst>
              <p:ext uri="{D42A27DB-BD31-4B8C-83A1-F6EECF244321}">
                <p14:modId xmlns:p14="http://schemas.microsoft.com/office/powerpoint/2010/main" val="3570925394"/>
              </p:ext>
            </p:extLst>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smtClean="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a:t>
                      </a:r>
                      <a:r>
                        <a:rPr lang="en-US" sz="1100" dirty="0" smtClean="0">
                          <a:effectLst/>
                          <a:latin typeface="+mn-lt"/>
                        </a:rPr>
                        <a:t>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endParaRPr lang="en-US" sz="1100" dirty="0" smtClean="0">
                        <a:effectLst/>
                        <a:latin typeface="+mn-lt"/>
                      </a:endParaRPr>
                    </a:p>
                    <a:p>
                      <a:pPr marL="0" marR="0">
                        <a:spcBef>
                          <a:spcPts val="200"/>
                        </a:spcBef>
                        <a:spcAft>
                          <a:spcPts val="100"/>
                        </a:spcAft>
                        <a:tabLst>
                          <a:tab pos="180340" algn="l"/>
                        </a:tabLst>
                      </a:pPr>
                      <a:r>
                        <a:rPr lang="en-US" sz="1100" dirty="0" smtClean="0">
                          <a:effectLst/>
                          <a:latin typeface="+mn-lt"/>
                        </a:rPr>
                        <a:t>(|</a:t>
                      </a: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Tree>
    <p:extLst>
      <p:ext uri="{BB962C8B-B14F-4D97-AF65-F5344CB8AC3E}">
        <p14:creationId xmlns:p14="http://schemas.microsoft.com/office/powerpoint/2010/main" val="23693753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22</a:t>
            </a:fld>
            <a:endParaRPr lang="uk-UA" dirty="0"/>
          </a:p>
        </p:txBody>
      </p:sp>
      <p:sp>
        <p:nvSpPr>
          <p:cNvPr id="3" name="Title 2"/>
          <p:cNvSpPr>
            <a:spLocks noGrp="1"/>
          </p:cNvSpPr>
          <p:nvPr>
            <p:ph type="title"/>
          </p:nvPr>
        </p:nvSpPr>
        <p:spPr>
          <a:xfrm>
            <a:off x="457200" y="342900"/>
            <a:ext cx="7419560" cy="720090"/>
          </a:xfrm>
        </p:spPr>
        <p:txBody>
          <a:bodyPr>
            <a:normAutofit/>
          </a:bodyPr>
          <a:lstStyle/>
          <a:p>
            <a:r>
              <a:rPr lang="en-US" dirty="0"/>
              <a:t>Prediction-based diagnostics</a:t>
            </a:r>
            <a:r>
              <a:rPr lang="en-US" dirty="0" smtClean="0"/>
              <a:t/>
            </a:r>
            <a:br>
              <a:rPr lang="en-US" dirty="0" smtClean="0"/>
            </a:br>
            <a:r>
              <a:rPr lang="en-US" sz="1200" dirty="0">
                <a:solidFill>
                  <a:schemeClr val="accent1"/>
                </a:solidFill>
                <a:latin typeface="+mn-lt"/>
              </a:rPr>
              <a:t>Observations versus predictions– </a:t>
            </a:r>
            <a:r>
              <a:rPr lang="en-US" sz="1200" dirty="0" smtClean="0">
                <a:solidFill>
                  <a:schemeClr val="accent1"/>
                </a:solidFill>
                <a:latin typeface="+mn-lt"/>
              </a:rPr>
              <a:t>Communicate how the model can describe the observed data</a:t>
            </a:r>
            <a:endParaRPr lang="en-US" sz="1650" i="1" dirty="0">
              <a:solidFill>
                <a:schemeClr val="accent1"/>
              </a:solidFill>
              <a:latin typeface="+mn-lt"/>
            </a:endParaRPr>
          </a:p>
        </p:txBody>
      </p:sp>
      <p:pic>
        <p:nvPicPr>
          <p:cNvPr id="9" name="Picture"/>
          <p:cNvPicPr/>
          <p:nvPr/>
        </p:nvPicPr>
        <p:blipFill>
          <a:blip r:embed="rId3"/>
          <a:stretch>
            <a:fillRect/>
          </a:stretch>
        </p:blipFill>
        <p:spPr bwMode="auto">
          <a:xfrm>
            <a:off x="800100" y="1200150"/>
            <a:ext cx="3452605" cy="3719322"/>
          </a:xfrm>
          <a:prstGeom prst="rect">
            <a:avLst/>
          </a:prstGeom>
          <a:noFill/>
          <a:ln w="9525">
            <a:noFill/>
            <a:headEnd/>
            <a:tailEnd/>
          </a:ln>
        </p:spPr>
      </p:pic>
      <p:pic>
        <p:nvPicPr>
          <p:cNvPr id="10" name="Picture"/>
          <p:cNvPicPr/>
          <p:nvPr/>
        </p:nvPicPr>
        <p:blipFill>
          <a:blip r:embed="rId4"/>
          <a:stretch>
            <a:fillRect/>
          </a:stretch>
        </p:blipFill>
        <p:spPr bwMode="auto">
          <a:xfrm>
            <a:off x="4424155" y="1200150"/>
            <a:ext cx="3452605" cy="3719322"/>
          </a:xfrm>
          <a:prstGeom prst="rect">
            <a:avLst/>
          </a:prstGeom>
          <a:noFill/>
          <a:ln w="9525">
            <a:noFill/>
            <a:headEnd/>
            <a:tailEnd/>
          </a:ln>
        </p:spPr>
      </p:pic>
    </p:spTree>
    <p:extLst>
      <p:ext uri="{BB962C8B-B14F-4D97-AF65-F5344CB8AC3E}">
        <p14:creationId xmlns:p14="http://schemas.microsoft.com/office/powerpoint/2010/main" val="24911776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23</a:t>
            </a:fld>
            <a:endParaRPr lang="uk-UA" dirty="0"/>
          </a:p>
        </p:txBody>
      </p:sp>
      <p:sp>
        <p:nvSpPr>
          <p:cNvPr id="3" name="Title 2"/>
          <p:cNvSpPr>
            <a:spLocks noGrp="1"/>
          </p:cNvSpPr>
          <p:nvPr>
            <p:ph type="title"/>
          </p:nvPr>
        </p:nvSpPr>
        <p:spPr>
          <a:xfrm>
            <a:off x="457200" y="342900"/>
            <a:ext cx="7419560" cy="720090"/>
          </a:xfrm>
        </p:spPr>
        <p:txBody>
          <a:bodyPr>
            <a:normAutofit/>
          </a:bodyPr>
          <a:lstStyle/>
          <a:p>
            <a:r>
              <a:rPr lang="en-US" dirty="0" smtClean="0"/>
              <a:t>Simulation-based </a:t>
            </a:r>
            <a:r>
              <a:rPr lang="en-US" dirty="0"/>
              <a:t>diagnostics</a:t>
            </a:r>
            <a:r>
              <a:rPr lang="en-US" dirty="0" smtClean="0"/>
              <a:t/>
            </a:r>
            <a:br>
              <a:rPr lang="en-US" dirty="0" smtClean="0"/>
            </a:br>
            <a:r>
              <a:rPr lang="en-US" sz="1200" dirty="0">
                <a:solidFill>
                  <a:schemeClr val="accent1"/>
                </a:solidFill>
                <a:latin typeface="+mn-lt"/>
              </a:rPr>
              <a:t>Visual Predictive Check (VPC) – Inform about appropriateness of the structural model and the random-effects structure</a:t>
            </a:r>
            <a:endParaRPr lang="en-US" sz="1650" i="1" dirty="0">
              <a:solidFill>
                <a:schemeClr val="accent1"/>
              </a:solidFill>
              <a:latin typeface="+mn-lt"/>
            </a:endParaRPr>
          </a:p>
        </p:txBody>
      </p:sp>
      <p:sp>
        <p:nvSpPr>
          <p:cNvPr id="6" name="Rectangle 5"/>
          <p:cNvSpPr/>
          <p:nvPr/>
        </p:nvSpPr>
        <p:spPr>
          <a:xfrm>
            <a:off x="2276059" y="2672445"/>
            <a:ext cx="6277391" cy="28030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aphicFrame>
        <p:nvGraphicFramePr>
          <p:cNvPr id="9" name="Table 8"/>
          <p:cNvGraphicFramePr>
            <a:graphicFrameLocks noGrp="1"/>
          </p:cNvGraphicFramePr>
          <p:nvPr>
            <p:extLst>
              <p:ext uri="{D42A27DB-BD31-4B8C-83A1-F6EECF244321}">
                <p14:modId xmlns:p14="http://schemas.microsoft.com/office/powerpoint/2010/main" val="3570925394"/>
              </p:ext>
            </p:extLst>
          </p:nvPr>
        </p:nvGraphicFramePr>
        <p:xfrm>
          <a:off x="1066800" y="1159159"/>
          <a:ext cx="7486650" cy="3622391"/>
        </p:xfrm>
        <a:graphic>
          <a:graphicData uri="http://schemas.openxmlformats.org/drawingml/2006/table">
            <a:tbl>
              <a:tblPr>
                <a:tableStyleId>{3B4B98B0-60AC-42C2-AFA5-B58CD77FA1E5}</a:tableStyleId>
              </a:tblPr>
              <a:tblGrid>
                <a:gridCol w="1205478">
                  <a:extLst>
                    <a:ext uri="{9D8B030D-6E8A-4147-A177-3AD203B41FA5}">
                      <a16:colId xmlns:a16="http://schemas.microsoft.com/office/drawing/2014/main" val="3074862411"/>
                    </a:ext>
                  </a:extLst>
                </a:gridCol>
                <a:gridCol w="5139141">
                  <a:extLst>
                    <a:ext uri="{9D8B030D-6E8A-4147-A177-3AD203B41FA5}">
                      <a16:colId xmlns:a16="http://schemas.microsoft.com/office/drawing/2014/main" val="4284234530"/>
                    </a:ext>
                  </a:extLst>
                </a:gridCol>
                <a:gridCol w="697908">
                  <a:extLst>
                    <a:ext uri="{9D8B030D-6E8A-4147-A177-3AD203B41FA5}">
                      <a16:colId xmlns:a16="http://schemas.microsoft.com/office/drawing/2014/main" val="3760856312"/>
                    </a:ext>
                  </a:extLst>
                </a:gridCol>
                <a:gridCol w="444123">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dirty="0">
                          <a:effectLst/>
                          <a:latin typeface="+mn-lt"/>
                        </a:rPr>
                        <a:t>Section of modeling report</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dirty="0">
                          <a:effectLst/>
                          <a:latin typeface="+mn-lt"/>
                        </a:rPr>
                        <a:t>Description</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smtClean="0">
                          <a:effectLst/>
                          <a:latin typeface="+mn-lt"/>
                        </a:rPr>
                        <a:t>Novartis</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100" dirty="0">
                          <a:effectLst/>
                          <a:latin typeface="+mn-lt"/>
                        </a:rPr>
                        <a:t>HA</a:t>
                      </a:r>
                      <a:endParaRPr lang="en-US" sz="1100" dirty="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Plot of normalized prediction distribution errors versus population predictions (NPD vs. EPRED)</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dirty="0">
                          <a:effectLst/>
                          <a:latin typeface="+mn-lt"/>
                        </a:rPr>
                        <a:t> </a:t>
                      </a:r>
                      <a:endParaRPr lang="en-US" sz="1100" dirty="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normalized prediction discrepancies versus time (NPD vs. TIME)</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individual weighted residuals versus individual predictions (IWRES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individual weighted residuals versus time (IWRES vs. TIME)</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Visual predictive check (VPC)</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147414118"/>
                  </a:ext>
                </a:extLst>
              </a:tr>
              <a:tr h="160020">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quantile-quantile plot of IWRES</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75472946"/>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(ETA)</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356644">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Relationships between estimated inter-individual random effects (ETA) and </a:t>
                      </a:r>
                      <a:r>
                        <a:rPr lang="en-US" sz="1100" dirty="0" smtClean="0">
                          <a:effectLst/>
                          <a:latin typeface="+mn-lt"/>
                        </a:rPr>
                        <a:t>covariates</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Plots of observations and model predictions per individual</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population predictions (DV vs. EPRED)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Plot of observations versus individual predictions (DV vs. IPRED)</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8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dirty="0">
                          <a:effectLst/>
                          <a:latin typeface="+mn-lt"/>
                        </a:rPr>
                        <a:t>Plot of absolute individual weighted residuals versus individual predictions </a:t>
                      </a:r>
                      <a:endParaRPr lang="en-US" sz="1100" dirty="0" smtClean="0">
                        <a:effectLst/>
                        <a:latin typeface="+mn-lt"/>
                      </a:endParaRPr>
                    </a:p>
                    <a:p>
                      <a:pPr marL="0" marR="0">
                        <a:spcBef>
                          <a:spcPts val="200"/>
                        </a:spcBef>
                        <a:spcAft>
                          <a:spcPts val="100"/>
                        </a:spcAft>
                        <a:tabLst>
                          <a:tab pos="180340" algn="l"/>
                        </a:tabLst>
                      </a:pPr>
                      <a:r>
                        <a:rPr lang="en-US" sz="1100" dirty="0" smtClean="0">
                          <a:effectLst/>
                          <a:latin typeface="+mn-lt"/>
                        </a:rPr>
                        <a:t>(|</a:t>
                      </a:r>
                      <a:r>
                        <a:rPr lang="en-US" sz="1100" dirty="0">
                          <a:effectLst/>
                          <a:latin typeface="+mn-lt"/>
                        </a:rPr>
                        <a:t>IWRES| vs. IPRED)</a:t>
                      </a:r>
                      <a:endParaRPr lang="en-US" sz="1100" dirty="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lgn="ctr">
                        <a:spcBef>
                          <a:spcPts val="200"/>
                        </a:spcBef>
                        <a:spcAft>
                          <a:spcPts val="100"/>
                        </a:spcAft>
                        <a:tabLst>
                          <a:tab pos="180340" algn="l"/>
                        </a:tabLst>
                      </a:pPr>
                      <a:r>
                        <a:rPr lang="zh-CN" sz="1100" dirty="0">
                          <a:effectLst/>
                          <a:latin typeface="+mn-lt"/>
                        </a:rPr>
                        <a:t>✔</a:t>
                      </a:r>
                      <a:endParaRPr lang="en-US" sz="1100" dirty="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Tree>
    <p:extLst>
      <p:ext uri="{BB962C8B-B14F-4D97-AF65-F5344CB8AC3E}">
        <p14:creationId xmlns:p14="http://schemas.microsoft.com/office/powerpoint/2010/main" val="20121973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24</a:t>
            </a:fld>
            <a:endParaRPr lang="uk-UA" dirty="0"/>
          </a:p>
        </p:txBody>
      </p:sp>
      <p:sp>
        <p:nvSpPr>
          <p:cNvPr id="3" name="Title 2"/>
          <p:cNvSpPr>
            <a:spLocks noGrp="1"/>
          </p:cNvSpPr>
          <p:nvPr>
            <p:ph type="title"/>
          </p:nvPr>
        </p:nvSpPr>
        <p:spPr>
          <a:xfrm>
            <a:off x="457200" y="342900"/>
            <a:ext cx="7419560" cy="720090"/>
          </a:xfrm>
        </p:spPr>
        <p:txBody>
          <a:bodyPr>
            <a:normAutofit/>
          </a:bodyPr>
          <a:lstStyle/>
          <a:p>
            <a:r>
              <a:rPr lang="en-US" dirty="0"/>
              <a:t>Simulation-based diagnostics</a:t>
            </a:r>
            <a:r>
              <a:rPr lang="en-US" dirty="0" smtClean="0"/>
              <a:t/>
            </a:r>
            <a:br>
              <a:rPr lang="en-US" dirty="0" smtClean="0"/>
            </a:br>
            <a:r>
              <a:rPr lang="en-US" sz="1200" dirty="0">
                <a:solidFill>
                  <a:schemeClr val="accent1"/>
                </a:solidFill>
                <a:latin typeface="+mn-lt"/>
              </a:rPr>
              <a:t>Visual Predictive Check (VPC) – Inform about appropriateness of the structural model and the random-effects structure</a:t>
            </a:r>
            <a:endParaRPr lang="en-US" sz="1650" i="1" dirty="0">
              <a:solidFill>
                <a:schemeClr val="accent1"/>
              </a:solidFill>
              <a:latin typeface="+mn-lt"/>
            </a:endParaRPr>
          </a:p>
        </p:txBody>
      </p:sp>
      <p:pic>
        <p:nvPicPr>
          <p:cNvPr id="9" name="Picture"/>
          <p:cNvPicPr/>
          <p:nvPr/>
        </p:nvPicPr>
        <p:blipFill>
          <a:blip r:embed="rId3"/>
          <a:stretch>
            <a:fillRect/>
          </a:stretch>
        </p:blipFill>
        <p:spPr bwMode="auto">
          <a:xfrm>
            <a:off x="1828800" y="1009650"/>
            <a:ext cx="4873901" cy="4024122"/>
          </a:xfrm>
          <a:prstGeom prst="rect">
            <a:avLst/>
          </a:prstGeom>
          <a:noFill/>
          <a:ln w="9525">
            <a:noFill/>
            <a:headEnd/>
            <a:tailEnd/>
          </a:ln>
        </p:spPr>
      </p:pic>
    </p:spTree>
    <p:extLst>
      <p:ext uri="{BB962C8B-B14F-4D97-AF65-F5344CB8AC3E}">
        <p14:creationId xmlns:p14="http://schemas.microsoft.com/office/powerpoint/2010/main" val="38734631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features</a:t>
            </a:r>
            <a:endParaRPr lang="en-US" dirty="0"/>
          </a:p>
        </p:txBody>
      </p:sp>
      <p:sp>
        <p:nvSpPr>
          <p:cNvPr id="3" name="Content Placeholder 2"/>
          <p:cNvSpPr>
            <a:spLocks noGrp="1"/>
          </p:cNvSpPr>
          <p:nvPr>
            <p:ph idx="1"/>
          </p:nvPr>
        </p:nvSpPr>
        <p:spPr>
          <a:xfrm>
            <a:off x="457200" y="1178378"/>
            <a:ext cx="8229600" cy="2479222"/>
          </a:xfrm>
        </p:spPr>
        <p:txBody>
          <a:bodyPr>
            <a:normAutofit/>
          </a:bodyPr>
          <a:lstStyle/>
          <a:p>
            <a:pPr marL="0" indent="0" algn="just">
              <a:buNone/>
            </a:pPr>
            <a:r>
              <a:rPr lang="en-US" dirty="0" smtClean="0"/>
              <a:t>R Library </a:t>
            </a:r>
            <a:r>
              <a:rPr lang="en-US" dirty="0"/>
              <a:t>of </a:t>
            </a:r>
            <a:r>
              <a:rPr lang="en-US" b="1" dirty="0"/>
              <a:t>diagnostic plots</a:t>
            </a:r>
            <a:r>
              <a:rPr lang="en-US" dirty="0"/>
              <a:t> for nonlinear mixed-effects model building and evaluation:</a:t>
            </a:r>
          </a:p>
          <a:p>
            <a:pPr marL="135000" indent="-135000" algn="just"/>
            <a:r>
              <a:rPr lang="en-US" b="1" dirty="0">
                <a:solidFill>
                  <a:schemeClr val="accent1"/>
                </a:solidFill>
              </a:rPr>
              <a:t>Consistent</a:t>
            </a:r>
            <a:r>
              <a:rPr lang="en-US" dirty="0">
                <a:solidFill>
                  <a:schemeClr val="accent1"/>
                </a:solidFill>
              </a:rPr>
              <a:t>, </a:t>
            </a:r>
            <a:r>
              <a:rPr lang="en-US" b="1" dirty="0">
                <a:solidFill>
                  <a:schemeClr val="accent1"/>
                </a:solidFill>
              </a:rPr>
              <a:t>reproducible</a:t>
            </a:r>
            <a:r>
              <a:rPr lang="en-US" dirty="0">
                <a:solidFill>
                  <a:schemeClr val="accent1"/>
                </a:solidFill>
              </a:rPr>
              <a:t> </a:t>
            </a:r>
            <a:r>
              <a:rPr lang="en-US" dirty="0"/>
              <a:t>and </a:t>
            </a:r>
            <a:r>
              <a:rPr lang="en-US" b="1" dirty="0">
                <a:solidFill>
                  <a:schemeClr val="accent1"/>
                </a:solidFill>
              </a:rPr>
              <a:t>efficient</a:t>
            </a:r>
            <a:r>
              <a:rPr lang="en-US" dirty="0"/>
              <a:t> workflow</a:t>
            </a:r>
          </a:p>
          <a:p>
            <a:pPr marL="135000" indent="-135000" algn="just"/>
            <a:r>
              <a:rPr lang="en-US" dirty="0"/>
              <a:t>High quality graphics, ready-to-use in </a:t>
            </a:r>
            <a:r>
              <a:rPr lang="en-US" b="1" dirty="0">
                <a:solidFill>
                  <a:schemeClr val="accent1"/>
                </a:solidFill>
              </a:rPr>
              <a:t>submission documents and publications</a:t>
            </a:r>
            <a:endParaRPr lang="en-US" dirty="0">
              <a:solidFill>
                <a:schemeClr val="accent1"/>
              </a:solidFill>
            </a:endParaRPr>
          </a:p>
          <a:p>
            <a:pPr marL="135000" indent="-135000" algn="just"/>
            <a:r>
              <a:rPr lang="en-US" dirty="0"/>
              <a:t>Advanced Features for </a:t>
            </a:r>
            <a:r>
              <a:rPr lang="en-US" b="1" dirty="0">
                <a:solidFill>
                  <a:schemeClr val="accent1"/>
                </a:solidFill>
              </a:rPr>
              <a:t>customization</a:t>
            </a:r>
            <a:r>
              <a:rPr lang="en-US" dirty="0"/>
              <a:t> and </a:t>
            </a:r>
            <a:r>
              <a:rPr lang="en-US" b="1" dirty="0">
                <a:solidFill>
                  <a:schemeClr val="accent1"/>
                </a:solidFill>
              </a:rPr>
              <a:t>stratification</a:t>
            </a:r>
            <a:endParaRPr lang="en-US" dirty="0">
              <a:solidFill>
                <a:schemeClr val="accent1"/>
              </a:solidFill>
            </a:endParaRPr>
          </a:p>
          <a:p>
            <a:pPr marL="135000" indent="-135000" algn="just"/>
            <a:r>
              <a:rPr lang="en-US" b="1" dirty="0" smtClean="0">
                <a:solidFill>
                  <a:schemeClr val="accent1"/>
                </a:solidFill>
              </a:rPr>
              <a:t>Automated </a:t>
            </a:r>
            <a:r>
              <a:rPr lang="en-US" b="1" dirty="0">
                <a:solidFill>
                  <a:schemeClr val="accent1"/>
                </a:solidFill>
              </a:rPr>
              <a:t>generation </a:t>
            </a:r>
            <a:r>
              <a:rPr lang="en-US" dirty="0"/>
              <a:t>of PDF, Word or PNG outputs for reporting </a:t>
            </a:r>
            <a:r>
              <a:rPr lang="en-US" dirty="0" smtClean="0"/>
              <a:t>purpose</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25</a:t>
            </a:fld>
            <a:endParaRPr lang="uk-UA" dirty="0"/>
          </a:p>
        </p:txBody>
      </p:sp>
    </p:spTree>
    <p:extLst>
      <p:ext uri="{BB962C8B-B14F-4D97-AF65-F5344CB8AC3E}">
        <p14:creationId xmlns:p14="http://schemas.microsoft.com/office/powerpoint/2010/main" val="13762911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Generation of Report</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26</a:t>
            </a:fld>
            <a:endParaRPr lang="uk-UA" dirty="0"/>
          </a:p>
        </p:txBody>
      </p:sp>
      <p:graphicFrame>
        <p:nvGraphicFramePr>
          <p:cNvPr id="7" name="Object 6"/>
          <p:cNvGraphicFramePr>
            <a:graphicFrameLocks noChangeAspect="1"/>
          </p:cNvGraphicFramePr>
          <p:nvPr>
            <p:extLst>
              <p:ext uri="{D42A27DB-BD31-4B8C-83A1-F6EECF244321}">
                <p14:modId xmlns:p14="http://schemas.microsoft.com/office/powerpoint/2010/main" val="3188019809"/>
              </p:ext>
            </p:extLst>
          </p:nvPr>
        </p:nvGraphicFramePr>
        <p:xfrm>
          <a:off x="3026966" y="1138047"/>
          <a:ext cx="2902744" cy="3781425"/>
        </p:xfrm>
        <a:graphic>
          <a:graphicData uri="http://schemas.openxmlformats.org/presentationml/2006/ole">
            <mc:AlternateContent xmlns:mc="http://schemas.openxmlformats.org/markup-compatibility/2006">
              <mc:Choice xmlns:v="urn:schemas-microsoft-com:vml" Requires="v">
                <p:oleObj spid="_x0000_s1059" name="Document" r:id="rId3" imgW="5924520" imgH="7732800" progId="Word.OpenDocumentText.12">
                  <p:embed/>
                </p:oleObj>
              </mc:Choice>
              <mc:Fallback>
                <p:oleObj name="Document" r:id="rId3" imgW="5924520" imgH="7732800" progId="Word.OpenDocumentText.12">
                  <p:embed/>
                  <p:pic>
                    <p:nvPicPr>
                      <p:cNvPr id="7" name="Object 6"/>
                      <p:cNvPicPr/>
                      <p:nvPr/>
                    </p:nvPicPr>
                    <p:blipFill>
                      <a:blip r:embed="rId4"/>
                      <a:stretch>
                        <a:fillRect/>
                      </a:stretch>
                    </p:blipFill>
                    <p:spPr>
                      <a:xfrm>
                        <a:off x="3026966" y="1138047"/>
                        <a:ext cx="2902744" cy="3781425"/>
                      </a:xfrm>
                      <a:prstGeom prst="rect">
                        <a:avLst/>
                      </a:prstGeom>
                    </p:spPr>
                  </p:pic>
                </p:oleObj>
              </mc:Fallback>
            </mc:AlternateContent>
          </a:graphicData>
        </a:graphic>
      </p:graphicFrame>
    </p:spTree>
    <p:extLst>
      <p:ext uri="{BB962C8B-B14F-4D97-AF65-F5344CB8AC3E}">
        <p14:creationId xmlns:p14="http://schemas.microsoft.com/office/powerpoint/2010/main" val="33662555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a:xfrm>
            <a:off x="457200" y="1178378"/>
            <a:ext cx="8229600" cy="2993572"/>
          </a:xfrm>
        </p:spPr>
        <p:txBody>
          <a:bodyPr>
            <a:normAutofit/>
          </a:bodyPr>
          <a:lstStyle/>
          <a:p>
            <a:r>
              <a:rPr lang="en-US" sz="2400" dirty="0" smtClean="0"/>
              <a:t>Package available on CRAN</a:t>
            </a:r>
          </a:p>
          <a:p>
            <a:r>
              <a:rPr lang="en-US" sz="2400" dirty="0" smtClean="0"/>
              <a:t>Documentation &amp; Training Material on </a:t>
            </a:r>
            <a:r>
              <a:rPr lang="en-US" sz="2400" dirty="0" err="1" smtClean="0"/>
              <a:t>Github</a:t>
            </a:r>
            <a:endParaRPr lang="en-US" sz="2400" dirty="0"/>
          </a:p>
          <a:p>
            <a:pPr marL="171450" lvl="1" indent="0">
              <a:buNone/>
            </a:pPr>
            <a:r>
              <a:rPr lang="en-US" sz="2000" dirty="0" smtClean="0">
                <a:hlinkClick r:id="rId2"/>
              </a:rPr>
              <a:t>https</a:t>
            </a:r>
            <a:r>
              <a:rPr lang="en-US" sz="2000" dirty="0">
                <a:hlinkClick r:id="rId2"/>
              </a:rPr>
              <a:t>://github.com/ggPMXdevelopment/ggPMX</a:t>
            </a:r>
            <a:endParaRPr lang="en-US" sz="2000" dirty="0" smtClean="0"/>
          </a:p>
          <a:p>
            <a:r>
              <a:rPr lang="en-US" sz="2400" dirty="0" smtClean="0"/>
              <a:t>Cheat Sheet</a:t>
            </a:r>
          </a:p>
          <a:p>
            <a:r>
              <a:rPr lang="en-US" sz="2400" dirty="0" smtClean="0"/>
              <a:t>Vignette (</a:t>
            </a:r>
            <a:r>
              <a:rPr lang="en-US" sz="2400" dirty="0"/>
              <a:t>U</a:t>
            </a:r>
            <a:r>
              <a:rPr lang="en-US" sz="2400" dirty="0" smtClean="0"/>
              <a:t>ser Guide)</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27</a:t>
            </a:fld>
            <a:endParaRPr lang="uk-UA" dirty="0"/>
          </a:p>
        </p:txBody>
      </p:sp>
      <p:pic>
        <p:nvPicPr>
          <p:cNvPr id="6" name="Picture 5"/>
          <p:cNvPicPr>
            <a:picLocks noChangeAspect="1"/>
          </p:cNvPicPr>
          <p:nvPr/>
        </p:nvPicPr>
        <p:blipFill>
          <a:blip r:embed="rId3"/>
          <a:stretch>
            <a:fillRect/>
          </a:stretch>
        </p:blipFill>
        <p:spPr>
          <a:xfrm>
            <a:off x="4953000" y="2427732"/>
            <a:ext cx="1925189" cy="24988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8656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smtClean="0"/>
              <a:t>Introduction</a:t>
            </a:r>
          </a:p>
          <a:p>
            <a:pPr marL="342900" indent="-342900"/>
            <a:r>
              <a:rPr lang="en-US" dirty="0">
                <a:solidFill>
                  <a:schemeClr val="accent1"/>
                </a:solidFill>
              </a:rPr>
              <a:t>Monolix requirements (tasks to perform</a:t>
            </a:r>
            <a:r>
              <a:rPr lang="en-US" dirty="0" smtClean="0">
                <a:solidFill>
                  <a:schemeClr val="accent1"/>
                </a:solidFill>
              </a:rPr>
              <a:t>)</a:t>
            </a:r>
          </a:p>
          <a:p>
            <a:pPr marL="342900" indent="-342900"/>
            <a:r>
              <a:rPr lang="en-US" dirty="0" smtClean="0"/>
              <a:t>Installation</a:t>
            </a:r>
          </a:p>
          <a:p>
            <a:pPr marL="342900" indent="-342900"/>
            <a:r>
              <a:rPr lang="en-US" dirty="0" smtClean="0"/>
              <a:t>Architecture</a:t>
            </a:r>
          </a:p>
          <a:p>
            <a:pPr marL="342900" indent="-342900"/>
            <a:r>
              <a:rPr lang="en-US" dirty="0" smtClean="0"/>
              <a:t>Built-in example and default plots</a:t>
            </a:r>
          </a:p>
          <a:p>
            <a:pPr marL="342900" indent="-342900"/>
            <a:r>
              <a:rPr lang="en-US" dirty="0"/>
              <a:t>Report </a:t>
            </a:r>
            <a:r>
              <a:rPr lang="en-US" dirty="0" smtClean="0"/>
              <a:t>generation</a:t>
            </a:r>
          </a:p>
          <a:p>
            <a:pPr marL="342900" indent="-342900"/>
            <a:r>
              <a:rPr lang="en-US" dirty="0" smtClean="0"/>
              <a:t>Advanced Controller creation</a:t>
            </a:r>
          </a:p>
          <a:p>
            <a:pPr lvl="1"/>
            <a:r>
              <a:rPr lang="en-US" dirty="0" smtClean="0"/>
              <a:t>Single endpoint models</a:t>
            </a:r>
          </a:p>
          <a:p>
            <a:pPr lvl="1"/>
            <a:r>
              <a:rPr lang="en-US" dirty="0" smtClean="0"/>
              <a:t>Multiple endpoint models</a:t>
            </a:r>
          </a:p>
          <a:p>
            <a:pPr lvl="1"/>
            <a:r>
              <a:rPr lang="en-US" dirty="0" smtClean="0"/>
              <a:t>Models with covariates</a:t>
            </a:r>
          </a:p>
          <a:p>
            <a:pPr marL="342900" indent="-342900"/>
            <a:r>
              <a:rPr lang="en-US" dirty="0"/>
              <a:t>VPC (Visual Predictive Checks</a:t>
            </a:r>
            <a:r>
              <a:rPr lang="en-US" dirty="0" smtClean="0"/>
              <a:t>)</a:t>
            </a:r>
            <a:endParaRPr lang="en-US" dirty="0"/>
          </a:p>
          <a:p>
            <a:pPr marL="342900" indent="-342900"/>
            <a:r>
              <a:rPr lang="en-US" dirty="0" smtClean="0"/>
              <a:t>Plots customization</a:t>
            </a:r>
          </a:p>
          <a:p>
            <a:pPr marL="342900" indent="-342900"/>
            <a:r>
              <a:rPr lang="en-US" dirty="0" smtClean="0"/>
              <a:t>Stratification, filtering and other features</a:t>
            </a:r>
          </a:p>
          <a:p>
            <a:pPr marL="342900" indent="-342900"/>
            <a:r>
              <a:rPr lang="en-US" dirty="0" smtClean="0"/>
              <a:t>How to provide feedback?</a:t>
            </a:r>
            <a:endParaRPr lang="en-US" dirty="0"/>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rgbClr val="7F7F7F"/>
                </a:solidFill>
                <a:effectLst/>
                <a:uLnTx/>
                <a:uFillTx/>
                <a:latin typeface="Arial" panose="020B0604020202020204"/>
                <a:ea typeface="+mn-ea"/>
                <a:cs typeface="+mn-cs"/>
              </a:rPr>
              <a:t> | ggPMX | Public</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8" name="Slide Number Placeholder 7"/>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7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uk-UA"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671363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Monolix requirements to obtain all available diagnostic plots (1/3)</a:t>
            </a:r>
            <a:endParaRPr lang="en-US" dirty="0"/>
          </a:p>
        </p:txBody>
      </p:sp>
      <p:sp>
        <p:nvSpPr>
          <p:cNvPr id="3" name="Content Placeholder 2"/>
          <p:cNvSpPr>
            <a:spLocks noGrp="1"/>
          </p:cNvSpPr>
          <p:nvPr>
            <p:ph idx="1"/>
          </p:nvPr>
        </p:nvSpPr>
        <p:spPr>
          <a:xfrm>
            <a:off x="457200" y="1275606"/>
            <a:ext cx="7543800" cy="2153394"/>
          </a:xfrm>
        </p:spPr>
        <p:txBody>
          <a:bodyPr>
            <a:normAutofit/>
          </a:bodyPr>
          <a:lstStyle/>
          <a:p>
            <a:pPr marL="128588" indent="-128588">
              <a:spcAft>
                <a:spcPts val="450"/>
              </a:spcAft>
            </a:pPr>
            <a:r>
              <a:rPr lang="en-US" sz="1500" dirty="0">
                <a:cs typeface="Consolas" panose="020B0609020204030204" pitchFamily="49" charset="0"/>
              </a:rPr>
              <a:t>Monolix versions 2016 and later</a:t>
            </a:r>
          </a:p>
          <a:p>
            <a:pPr marL="128588" indent="-128588">
              <a:spcAft>
                <a:spcPts val="450"/>
              </a:spcAft>
            </a:pPr>
            <a:r>
              <a:rPr lang="en-US" sz="1500" dirty="0">
                <a:cs typeface="Consolas" panose="020B0609020204030204" pitchFamily="49" charset="0"/>
              </a:rPr>
              <a:t>Run at least the following Monolix tasks: </a:t>
            </a:r>
          </a:p>
          <a:p>
            <a:pPr marL="300038" lvl="1" indent="-128588">
              <a:spcAft>
                <a:spcPts val="450"/>
              </a:spcAft>
            </a:pPr>
            <a:r>
              <a:rPr lang="en-US" sz="1200" dirty="0">
                <a:cs typeface="Consolas" panose="020B0609020204030204" pitchFamily="49" charset="0"/>
              </a:rPr>
              <a:t>POPULATION PARAMETERS</a:t>
            </a:r>
          </a:p>
          <a:p>
            <a:pPr marL="300038" lvl="1" indent="-128588">
              <a:spcAft>
                <a:spcPts val="450"/>
              </a:spcAft>
            </a:pPr>
            <a:r>
              <a:rPr lang="en-US" sz="1200" dirty="0">
                <a:cs typeface="Consolas" panose="020B0609020204030204" pitchFamily="49" charset="0"/>
              </a:rPr>
              <a:t>EBEs</a:t>
            </a:r>
          </a:p>
          <a:p>
            <a:pPr marL="300038" lvl="1" indent="-128588">
              <a:spcAft>
                <a:spcPts val="450"/>
              </a:spcAft>
            </a:pPr>
            <a:r>
              <a:rPr lang="en-US" sz="1200" dirty="0">
                <a:cs typeface="Consolas" panose="020B0609020204030204" pitchFamily="49" charset="0"/>
              </a:rPr>
              <a:t>STANDARD ERRORS</a:t>
            </a:r>
          </a:p>
          <a:p>
            <a:pPr marL="300038" lvl="1" indent="-128588">
              <a:spcAft>
                <a:spcPts val="450"/>
              </a:spcAft>
            </a:pPr>
            <a:r>
              <a:rPr lang="en-US" sz="1200" dirty="0">
                <a:cs typeface="Consolas" panose="020B0609020204030204" pitchFamily="49" charset="0"/>
              </a:rPr>
              <a:t>PLOTS</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29</a:t>
            </a:fld>
            <a:endParaRPr lang="uk-UA" dirty="0"/>
          </a:p>
        </p:txBody>
      </p:sp>
      <p:pic>
        <p:nvPicPr>
          <p:cNvPr id="7" name="Picture 6"/>
          <p:cNvPicPr>
            <a:picLocks noChangeAspect="1"/>
          </p:cNvPicPr>
          <p:nvPr/>
        </p:nvPicPr>
        <p:blipFill>
          <a:blip r:embed="rId2"/>
          <a:stretch>
            <a:fillRect/>
          </a:stretch>
        </p:blipFill>
        <p:spPr>
          <a:xfrm>
            <a:off x="1485900" y="3143250"/>
            <a:ext cx="6318379" cy="1508631"/>
          </a:xfrm>
          <a:prstGeom prst="rect">
            <a:avLst/>
          </a:prstGeom>
        </p:spPr>
      </p:pic>
    </p:spTree>
    <p:extLst>
      <p:ext uri="{BB962C8B-B14F-4D97-AF65-F5344CB8AC3E}">
        <p14:creationId xmlns:p14="http://schemas.microsoft.com/office/powerpoint/2010/main" val="37786918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3</a:t>
            </a:fld>
            <a:endParaRPr lang="uk-UA" dirty="0"/>
          </a:p>
        </p:txBody>
      </p:sp>
      <p:graphicFrame>
        <p:nvGraphicFramePr>
          <p:cNvPr id="7" name="Table 6"/>
          <p:cNvGraphicFramePr>
            <a:graphicFrameLocks noGrp="1"/>
          </p:cNvGraphicFramePr>
          <p:nvPr>
            <p:extLst>
              <p:ext uri="{D42A27DB-BD31-4B8C-83A1-F6EECF244321}">
                <p14:modId xmlns:p14="http://schemas.microsoft.com/office/powerpoint/2010/main" val="492620773"/>
              </p:ext>
            </p:extLst>
          </p:nvPr>
        </p:nvGraphicFramePr>
        <p:xfrm>
          <a:off x="457200" y="1200150"/>
          <a:ext cx="8229600" cy="3294294"/>
        </p:xfrm>
        <a:graphic>
          <a:graphicData uri="http://schemas.openxmlformats.org/drawingml/2006/table">
            <a:tbl>
              <a:tblPr firstRow="1" bandRow="1">
                <a:tableStyleId>{3B4B98B0-60AC-42C2-AFA5-B58CD77FA1E5}</a:tableStyleId>
              </a:tblPr>
              <a:tblGrid>
                <a:gridCol w="1550209">
                  <a:extLst>
                    <a:ext uri="{9D8B030D-6E8A-4147-A177-3AD203B41FA5}">
                      <a16:colId xmlns:a16="http://schemas.microsoft.com/office/drawing/2014/main" val="4159796031"/>
                    </a:ext>
                  </a:extLst>
                </a:gridCol>
                <a:gridCol w="6679391">
                  <a:extLst>
                    <a:ext uri="{9D8B030D-6E8A-4147-A177-3AD203B41FA5}">
                      <a16:colId xmlns:a16="http://schemas.microsoft.com/office/drawing/2014/main" val="1306674159"/>
                    </a:ext>
                  </a:extLst>
                </a:gridCol>
              </a:tblGrid>
              <a:tr h="462365">
                <a:tc>
                  <a:txBody>
                    <a:bodyPr/>
                    <a:lstStyle/>
                    <a:p>
                      <a:pPr algn="ctr"/>
                      <a:r>
                        <a:rPr lang="en-US" sz="1600" dirty="0" smtClean="0"/>
                        <a:t>Time</a:t>
                      </a:r>
                      <a:endParaRPr lang="en-US" sz="1600" dirty="0"/>
                    </a:p>
                  </a:txBody>
                  <a:tcPr marL="68580" marR="68580" marT="34290" marB="34290"/>
                </a:tc>
                <a:tc>
                  <a:txBody>
                    <a:bodyPr/>
                    <a:lstStyle/>
                    <a:p>
                      <a:pPr algn="ctr"/>
                      <a:r>
                        <a:rPr lang="en-US" sz="1600" dirty="0" smtClean="0"/>
                        <a:t>Topic</a:t>
                      </a:r>
                      <a:endParaRPr lang="en-US" sz="1600" dirty="0"/>
                    </a:p>
                  </a:txBody>
                  <a:tcPr marL="68580" marR="68580" marT="34290" marB="34290"/>
                </a:tc>
                <a:extLst>
                  <a:ext uri="{0D108BD9-81ED-4DB2-BD59-A6C34878D82A}">
                    <a16:rowId xmlns:a16="http://schemas.microsoft.com/office/drawing/2014/main" val="1899808156"/>
                  </a:ext>
                </a:extLst>
              </a:tr>
              <a:tr h="462365">
                <a:tc>
                  <a:txBody>
                    <a:bodyPr/>
                    <a:lstStyle/>
                    <a:p>
                      <a:r>
                        <a:rPr lang="en-US" sz="1600" dirty="0" smtClean="0"/>
                        <a:t>2:00 PM</a:t>
                      </a:r>
                      <a:endParaRPr lang="en-US" sz="1600" dirty="0"/>
                    </a:p>
                  </a:txBody>
                  <a:tcPr marL="68580" marR="68580" marT="34290" marB="34290"/>
                </a:tc>
                <a:tc>
                  <a:txBody>
                    <a:bodyPr/>
                    <a:lstStyle/>
                    <a:p>
                      <a:r>
                        <a:rPr lang="en-US" sz="1600" dirty="0" smtClean="0"/>
                        <a:t>Welcome and getting everyone started</a:t>
                      </a:r>
                      <a:endParaRPr lang="en-US" sz="1600" dirty="0"/>
                    </a:p>
                  </a:txBody>
                  <a:tcPr marL="68580" marR="68580" marT="34290" marB="34290"/>
                </a:tc>
                <a:extLst>
                  <a:ext uri="{0D108BD9-81ED-4DB2-BD59-A6C34878D82A}">
                    <a16:rowId xmlns:a16="http://schemas.microsoft.com/office/drawing/2014/main" val="1826599285"/>
                  </a:ext>
                </a:extLst>
              </a:tr>
              <a:tr h="462365">
                <a:tc>
                  <a:txBody>
                    <a:bodyPr/>
                    <a:lstStyle/>
                    <a:p>
                      <a:r>
                        <a:rPr lang="en-US" sz="1600" dirty="0" smtClean="0"/>
                        <a:t>2:15 PM</a:t>
                      </a:r>
                      <a:endParaRPr lang="en-US" sz="1600" dirty="0"/>
                    </a:p>
                  </a:txBody>
                  <a:tcPr marL="68580" marR="68580" marT="34290" marB="34290"/>
                </a:tc>
                <a:tc>
                  <a:txBody>
                    <a:bodyPr/>
                    <a:lstStyle/>
                    <a:p>
                      <a:r>
                        <a:rPr lang="en-US" sz="1600" b="1" dirty="0" smtClean="0"/>
                        <a:t>Lecture</a:t>
                      </a:r>
                      <a:r>
                        <a:rPr lang="en-US" sz="1600" dirty="0" smtClean="0"/>
                        <a:t>: Introduction to ggPMX – R package for Model Diagnostics Generation</a:t>
                      </a:r>
                      <a:endParaRPr lang="en-US" sz="1600" dirty="0"/>
                    </a:p>
                  </a:txBody>
                  <a:tcPr marL="68580" marR="68580" marT="34290" marB="34290"/>
                </a:tc>
                <a:extLst>
                  <a:ext uri="{0D108BD9-81ED-4DB2-BD59-A6C34878D82A}">
                    <a16:rowId xmlns:a16="http://schemas.microsoft.com/office/drawing/2014/main" val="2890505261"/>
                  </a:ext>
                </a:extLst>
              </a:tr>
              <a:tr h="462365">
                <a:tc>
                  <a:txBody>
                    <a:bodyPr/>
                    <a:lstStyle/>
                    <a:p>
                      <a:r>
                        <a:rPr lang="en-US" sz="1600" dirty="0" smtClean="0"/>
                        <a:t>3:30 PM</a:t>
                      </a:r>
                      <a:endParaRPr lang="en-US" sz="1600" dirty="0"/>
                    </a:p>
                  </a:txBody>
                  <a:tcPr marL="68580" marR="68580" marT="34290" marB="34290"/>
                </a:tc>
                <a:tc>
                  <a:txBody>
                    <a:bodyPr/>
                    <a:lstStyle/>
                    <a:p>
                      <a:r>
                        <a:rPr lang="en-US" sz="1600" dirty="0" smtClean="0"/>
                        <a:t>Coffee Break</a:t>
                      </a:r>
                      <a:endParaRPr lang="en-US" sz="1600" dirty="0"/>
                    </a:p>
                  </a:txBody>
                  <a:tcPr marL="68580" marR="68580" marT="34290" marB="34290"/>
                </a:tc>
                <a:extLst>
                  <a:ext uri="{0D108BD9-81ED-4DB2-BD59-A6C34878D82A}">
                    <a16:rowId xmlns:a16="http://schemas.microsoft.com/office/drawing/2014/main" val="921651765"/>
                  </a:ext>
                </a:extLst>
              </a:tr>
              <a:tr h="426209">
                <a:tc>
                  <a:txBody>
                    <a:bodyPr/>
                    <a:lstStyle/>
                    <a:p>
                      <a:r>
                        <a:rPr lang="en-US" sz="1600" dirty="0" smtClean="0"/>
                        <a:t>3:45 PM</a:t>
                      </a:r>
                      <a:endParaRPr lang="en-US" sz="1600" dirty="0"/>
                    </a:p>
                  </a:txBody>
                  <a:tcPr marL="68580" marR="68580" marT="34290" marB="34290"/>
                </a:tc>
                <a:tc>
                  <a:txBody>
                    <a:bodyPr/>
                    <a:lstStyle/>
                    <a:p>
                      <a:r>
                        <a:rPr lang="en-US" sz="1600" b="1" dirty="0" smtClean="0"/>
                        <a:t>Hands-On</a:t>
                      </a:r>
                      <a:r>
                        <a:rPr lang="en-US" sz="1600" baseline="0" dirty="0" smtClean="0"/>
                        <a:t> / </a:t>
                      </a:r>
                      <a:r>
                        <a:rPr lang="en-US" sz="1600" b="1" baseline="0" dirty="0" smtClean="0"/>
                        <a:t>Demo</a:t>
                      </a:r>
                      <a:endParaRPr lang="en-US" sz="1600" dirty="0"/>
                    </a:p>
                  </a:txBody>
                  <a:tcPr marL="68580" marR="68580" marT="34290" marB="34290"/>
                </a:tc>
                <a:extLst>
                  <a:ext uri="{0D108BD9-81ED-4DB2-BD59-A6C34878D82A}">
                    <a16:rowId xmlns:a16="http://schemas.microsoft.com/office/drawing/2014/main" val="532953733"/>
                  </a:ext>
                </a:extLst>
              </a:tr>
              <a:tr h="462365">
                <a:tc>
                  <a:txBody>
                    <a:bodyPr/>
                    <a:lstStyle/>
                    <a:p>
                      <a:r>
                        <a:rPr lang="en-US" sz="1600" dirty="0" smtClean="0"/>
                        <a:t>4:45 PM</a:t>
                      </a:r>
                      <a:endParaRPr lang="en-US" sz="1600" dirty="0"/>
                    </a:p>
                  </a:txBody>
                  <a:tcPr marL="68580" marR="68580" marT="34290" marB="34290"/>
                </a:tc>
                <a:tc>
                  <a:txBody>
                    <a:bodyPr/>
                    <a:lstStyle/>
                    <a:p>
                      <a:r>
                        <a:rPr lang="en-US" sz="1600" dirty="0" smtClean="0"/>
                        <a:t>Wrap-up</a:t>
                      </a:r>
                      <a:r>
                        <a:rPr lang="en-US" sz="1600" baseline="0" dirty="0" smtClean="0"/>
                        <a:t> / Q&amp;A</a:t>
                      </a:r>
                      <a:endParaRPr lang="en-US" sz="1600" dirty="0"/>
                    </a:p>
                  </a:txBody>
                  <a:tcPr marL="68580" marR="68580" marT="34290" marB="34290"/>
                </a:tc>
                <a:extLst>
                  <a:ext uri="{0D108BD9-81ED-4DB2-BD59-A6C34878D82A}">
                    <a16:rowId xmlns:a16="http://schemas.microsoft.com/office/drawing/2014/main" val="1403552091"/>
                  </a:ext>
                </a:extLst>
              </a:tr>
              <a:tr h="462365">
                <a:tc>
                  <a:txBody>
                    <a:bodyPr/>
                    <a:lstStyle/>
                    <a:p>
                      <a:r>
                        <a:rPr lang="en-US" sz="1600" dirty="0" smtClean="0"/>
                        <a:t>5 PM</a:t>
                      </a:r>
                      <a:endParaRPr lang="en-US" sz="1600" dirty="0"/>
                    </a:p>
                  </a:txBody>
                  <a:tcPr marL="68580" marR="68580" marT="34290" marB="34290"/>
                </a:tc>
                <a:tc>
                  <a:txBody>
                    <a:bodyPr/>
                    <a:lstStyle/>
                    <a:p>
                      <a:r>
                        <a:rPr lang="en-US" sz="1600" b="1" dirty="0" smtClean="0"/>
                        <a:t>END</a:t>
                      </a:r>
                      <a:endParaRPr lang="en-US" sz="1600" b="1" dirty="0"/>
                    </a:p>
                  </a:txBody>
                  <a:tcPr marL="68580" marR="68580" marT="34290" marB="34290"/>
                </a:tc>
                <a:extLst>
                  <a:ext uri="{0D108BD9-81ED-4DB2-BD59-A6C34878D82A}">
                    <a16:rowId xmlns:a16="http://schemas.microsoft.com/office/drawing/2014/main" val="2420710694"/>
                  </a:ext>
                </a:extLst>
              </a:tr>
            </a:tbl>
          </a:graphicData>
        </a:graphic>
      </p:graphicFrame>
    </p:spTree>
    <p:extLst>
      <p:ext uri="{BB962C8B-B14F-4D97-AF65-F5344CB8AC3E}">
        <p14:creationId xmlns:p14="http://schemas.microsoft.com/office/powerpoint/2010/main" val="38237515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28750"/>
            <a:ext cx="3429000" cy="3096816"/>
          </a:xfrm>
        </p:spPr>
        <p:txBody>
          <a:bodyPr>
            <a:normAutofit/>
          </a:bodyPr>
          <a:lstStyle/>
          <a:p>
            <a:pPr marL="128588" indent="-128588">
              <a:spcAft>
                <a:spcPts val="450"/>
              </a:spcAft>
            </a:pPr>
            <a:r>
              <a:rPr lang="en-US" dirty="0" smtClean="0">
                <a:cs typeface="Consolas" panose="020B0609020204030204" pitchFamily="49" charset="0"/>
              </a:rPr>
              <a:t>Make </a:t>
            </a:r>
            <a:r>
              <a:rPr lang="en-US" dirty="0">
                <a:cs typeface="Consolas" panose="020B0609020204030204" pitchFamily="49" charset="0"/>
              </a:rPr>
              <a:t>sure to export charts </a:t>
            </a:r>
            <a:r>
              <a:rPr lang="en-US" dirty="0" smtClean="0">
                <a:cs typeface="Consolas" panose="020B0609020204030204" pitchFamily="49" charset="0"/>
              </a:rPr>
              <a:t>data</a:t>
            </a:r>
          </a:p>
          <a:p>
            <a:pPr marL="300038" lvl="1" indent="-128588">
              <a:spcAft>
                <a:spcPts val="450"/>
              </a:spcAft>
            </a:pPr>
            <a:r>
              <a:rPr lang="en-US" dirty="0" smtClean="0">
                <a:cs typeface="Consolas" panose="020B0609020204030204" pitchFamily="49" charset="0"/>
              </a:rPr>
              <a:t>Settings </a:t>
            </a:r>
            <a:r>
              <a:rPr lang="en-US" dirty="0">
                <a:cs typeface="Consolas" panose="020B0609020204030204" pitchFamily="49" charset="0"/>
              </a:rPr>
              <a:t>-&gt; Preferences -&gt; Export -&gt; switch on the </a:t>
            </a:r>
            <a:r>
              <a:rPr lang="en-US" b="1" dirty="0">
                <a:cs typeface="Consolas" panose="020B0609020204030204" pitchFamily="49" charset="0"/>
              </a:rPr>
              <a:t>Export charts data </a:t>
            </a:r>
            <a:r>
              <a:rPr lang="en-US" dirty="0" smtClean="0">
                <a:cs typeface="Consolas" panose="020B0609020204030204" pitchFamily="49" charset="0"/>
              </a:rPr>
              <a:t>button</a:t>
            </a:r>
            <a:endParaRPr lang="en-US" dirty="0">
              <a:cs typeface="Consolas" panose="020B0609020204030204" pitchFamily="49" charset="0"/>
            </a:endParaRPr>
          </a:p>
        </p:txBody>
      </p:sp>
      <p:sp>
        <p:nvSpPr>
          <p:cNvPr id="2" name="Title 1"/>
          <p:cNvSpPr>
            <a:spLocks noGrp="1"/>
          </p:cNvSpPr>
          <p:nvPr>
            <p:ph type="title"/>
          </p:nvPr>
        </p:nvSpPr>
        <p:spPr>
          <a:xfrm>
            <a:off x="457200" y="342900"/>
            <a:ext cx="8382000" cy="720090"/>
          </a:xfrm>
        </p:spPr>
        <p:txBody>
          <a:bodyPr>
            <a:noAutofit/>
          </a:bodyPr>
          <a:lstStyle/>
          <a:p>
            <a:r>
              <a:rPr lang="en-US" dirty="0" smtClean="0"/>
              <a:t>Monolix requirements to obtain all available diagnostic plots (2/3)</a:t>
            </a:r>
            <a:endParaRPr lang="en-US" dirty="0"/>
          </a:p>
        </p:txBody>
      </p:sp>
      <p:sp>
        <p:nvSpPr>
          <p:cNvPr id="5" name="Slide Number Placeholder 4"/>
          <p:cNvSpPr>
            <a:spLocks noGrp="1"/>
          </p:cNvSpPr>
          <p:nvPr>
            <p:ph type="sldNum" sz="quarter" idx="4294967295"/>
          </p:nvPr>
        </p:nvSpPr>
        <p:spPr>
          <a:xfrm>
            <a:off x="1143000" y="4972050"/>
            <a:ext cx="171450" cy="171450"/>
          </a:xfrm>
        </p:spPr>
        <p:txBody>
          <a:bodyPr/>
          <a:lstStyle/>
          <a:p>
            <a:fld id="{47547CF9-5B10-D24F-A8D7-45A9778164F7}" type="slidenum">
              <a:rPr lang="uk-UA" smtClean="0"/>
              <a:pPr/>
              <a:t>30</a:t>
            </a:fld>
            <a:endParaRPr lang="uk-UA" dirty="0"/>
          </a:p>
        </p:txBody>
      </p:sp>
      <p:pic>
        <p:nvPicPr>
          <p:cNvPr id="10" name="Content Placeholder 9"/>
          <p:cNvPicPr>
            <a:picLocks noGrp="1" noChangeAspect="1"/>
          </p:cNvPicPr>
          <p:nvPr>
            <p:ph sz="half" idx="17"/>
          </p:nvPr>
        </p:nvPicPr>
        <p:blipFill>
          <a:blip r:embed="rId2"/>
          <a:stretch>
            <a:fillRect/>
          </a:stretch>
        </p:blipFill>
        <p:spPr>
          <a:xfrm>
            <a:off x="4057650" y="1428750"/>
            <a:ext cx="3780328" cy="2743200"/>
          </a:xfrm>
          <a:prstGeom prst="rect">
            <a:avLst/>
          </a:prstGeom>
        </p:spPr>
      </p:pic>
      <p:sp>
        <p:nvSpPr>
          <p:cNvPr id="11" name="Oval 10"/>
          <p:cNvSpPr/>
          <p:nvPr/>
        </p:nvSpPr>
        <p:spPr>
          <a:xfrm>
            <a:off x="6629400" y="2228850"/>
            <a:ext cx="1208578"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ooter Placeholder 11"/>
          <p:cNvSpPr>
            <a:spLocks noGrp="1"/>
          </p:cNvSpPr>
          <p:nvPr>
            <p:ph type="ftr" sz="quarter" idx="15"/>
          </p:nvPr>
        </p:nvSpPr>
        <p:spPr/>
        <p:txBody>
          <a:bodyPr/>
          <a:lstStyle/>
          <a:p>
            <a:r>
              <a:rPr lang="en-US" smtClean="0"/>
              <a:t> | ggPMX | Public</a:t>
            </a:r>
            <a:endParaRPr lang="en-US" dirty="0"/>
          </a:p>
        </p:txBody>
      </p:sp>
    </p:spTree>
    <p:extLst>
      <p:ext uri="{BB962C8B-B14F-4D97-AF65-F5344CB8AC3E}">
        <p14:creationId xmlns:p14="http://schemas.microsoft.com/office/powerpoint/2010/main" val="14877319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458200" cy="960919"/>
          </a:xfrm>
        </p:spPr>
        <p:txBody>
          <a:bodyPr/>
          <a:lstStyle/>
          <a:p>
            <a:r>
              <a:rPr lang="en-US" dirty="0" smtClean="0"/>
              <a:t>Monolix requirements to obtain all available diagnostic plots (3/3)</a:t>
            </a:r>
            <a:endParaRPr lang="en-US" dirty="0"/>
          </a:p>
        </p:txBody>
      </p:sp>
      <p:sp>
        <p:nvSpPr>
          <p:cNvPr id="3" name="Content Placeholder 2"/>
          <p:cNvSpPr>
            <a:spLocks noGrp="1"/>
          </p:cNvSpPr>
          <p:nvPr>
            <p:ph idx="1"/>
          </p:nvPr>
        </p:nvSpPr>
        <p:spPr>
          <a:xfrm>
            <a:off x="457200" y="1275606"/>
            <a:ext cx="3600450" cy="3524994"/>
          </a:xfrm>
        </p:spPr>
        <p:txBody>
          <a:bodyPr>
            <a:normAutofit/>
          </a:bodyPr>
          <a:lstStyle/>
          <a:p>
            <a:pPr marL="128588" indent="-128588">
              <a:spcAft>
                <a:spcPts val="450"/>
              </a:spcAft>
            </a:pPr>
            <a:r>
              <a:rPr lang="en-US" sz="1500" dirty="0">
                <a:cs typeface="Consolas" panose="020B0609020204030204" pitchFamily="49" charset="0"/>
              </a:rPr>
              <a:t>Select at least the following plots to be displayed and saved: </a:t>
            </a:r>
          </a:p>
          <a:p>
            <a:pPr marL="300038" lvl="1" indent="-128588">
              <a:spcAft>
                <a:spcPts val="450"/>
              </a:spcAft>
            </a:pPr>
            <a:r>
              <a:rPr lang="en-US" sz="1200" b="1" dirty="0">
                <a:cs typeface="Consolas" panose="020B0609020204030204" pitchFamily="49" charset="0"/>
              </a:rPr>
              <a:t>individual fits</a:t>
            </a:r>
            <a:r>
              <a:rPr lang="en-US" sz="1200" dirty="0">
                <a:cs typeface="Consolas" panose="020B0609020204030204" pitchFamily="49" charset="0"/>
              </a:rPr>
              <a:t> and </a:t>
            </a:r>
          </a:p>
          <a:p>
            <a:pPr marL="300038" lvl="1" indent="-128588">
              <a:spcAft>
                <a:spcPts val="450"/>
              </a:spcAft>
            </a:pPr>
            <a:r>
              <a:rPr lang="en-US" sz="1200" b="1" dirty="0">
                <a:cs typeface="Consolas" panose="020B0609020204030204" pitchFamily="49" charset="0"/>
              </a:rPr>
              <a:t>scatter plot of the residuals</a:t>
            </a:r>
            <a:endParaRPr lang="en-US" sz="1200" dirty="0"/>
          </a:p>
          <a:p>
            <a:r>
              <a:rPr lang="en-US" sz="1500" dirty="0"/>
              <a:t>If some Monolix output files are missing, ggPMX produces a warning and the corresponding plot won’t be available in the Controller.</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31</a:t>
            </a:fld>
            <a:endParaRPr lang="uk-UA" dirty="0"/>
          </a:p>
        </p:txBody>
      </p:sp>
      <p:pic>
        <p:nvPicPr>
          <p:cNvPr id="6" name="Picture 5"/>
          <p:cNvPicPr>
            <a:picLocks noChangeAspect="1"/>
          </p:cNvPicPr>
          <p:nvPr/>
        </p:nvPicPr>
        <p:blipFill>
          <a:blip r:embed="rId2"/>
          <a:stretch>
            <a:fillRect/>
          </a:stretch>
        </p:blipFill>
        <p:spPr>
          <a:xfrm>
            <a:off x="4114800" y="1273009"/>
            <a:ext cx="3771900" cy="3026897"/>
          </a:xfrm>
          <a:prstGeom prst="rect">
            <a:avLst/>
          </a:prstGeom>
        </p:spPr>
      </p:pic>
      <p:sp>
        <p:nvSpPr>
          <p:cNvPr id="8" name="Oval 7"/>
          <p:cNvSpPr/>
          <p:nvPr/>
        </p:nvSpPr>
        <p:spPr>
          <a:xfrm>
            <a:off x="4914900" y="1735135"/>
            <a:ext cx="1208578" cy="8937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556968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smtClean="0"/>
              <a:t>Introduction</a:t>
            </a:r>
          </a:p>
          <a:p>
            <a:pPr marL="342900" indent="-342900"/>
            <a:r>
              <a:rPr lang="en-US" dirty="0"/>
              <a:t>Monolix requirements (tasks to perform</a:t>
            </a:r>
            <a:r>
              <a:rPr lang="en-US" dirty="0" smtClean="0"/>
              <a:t>)</a:t>
            </a:r>
          </a:p>
          <a:p>
            <a:pPr marL="342900" indent="-342900"/>
            <a:r>
              <a:rPr lang="en-US" dirty="0" smtClean="0">
                <a:solidFill>
                  <a:schemeClr val="accent1"/>
                </a:solidFill>
              </a:rPr>
              <a:t>Installation</a:t>
            </a:r>
          </a:p>
          <a:p>
            <a:pPr marL="342900" indent="-342900"/>
            <a:r>
              <a:rPr lang="en-US" dirty="0" smtClean="0"/>
              <a:t>Architecture</a:t>
            </a:r>
          </a:p>
          <a:p>
            <a:pPr marL="342900" indent="-342900"/>
            <a:r>
              <a:rPr lang="en-US" dirty="0" smtClean="0"/>
              <a:t>Built-in example and default plots</a:t>
            </a:r>
          </a:p>
          <a:p>
            <a:pPr marL="342900" indent="-342900"/>
            <a:r>
              <a:rPr lang="en-US" dirty="0"/>
              <a:t>Report </a:t>
            </a:r>
            <a:r>
              <a:rPr lang="en-US" dirty="0" smtClean="0"/>
              <a:t>generation</a:t>
            </a:r>
          </a:p>
          <a:p>
            <a:pPr marL="342900" indent="-342900"/>
            <a:r>
              <a:rPr lang="en-US" dirty="0" smtClean="0"/>
              <a:t>Advanced Controller creation</a:t>
            </a:r>
          </a:p>
          <a:p>
            <a:pPr lvl="1"/>
            <a:r>
              <a:rPr lang="en-US" dirty="0" smtClean="0"/>
              <a:t>Single endpoint models</a:t>
            </a:r>
          </a:p>
          <a:p>
            <a:pPr lvl="1"/>
            <a:r>
              <a:rPr lang="en-US" dirty="0" smtClean="0"/>
              <a:t>Multiple endpoint models</a:t>
            </a:r>
          </a:p>
          <a:p>
            <a:pPr lvl="1"/>
            <a:r>
              <a:rPr lang="en-US" dirty="0" smtClean="0"/>
              <a:t>Models with covariates</a:t>
            </a:r>
          </a:p>
          <a:p>
            <a:pPr marL="342900" indent="-342900"/>
            <a:r>
              <a:rPr lang="en-US" dirty="0"/>
              <a:t>VPC (Visual Predictive Checks</a:t>
            </a:r>
            <a:r>
              <a:rPr lang="en-US" dirty="0" smtClean="0"/>
              <a:t>)</a:t>
            </a:r>
            <a:endParaRPr lang="en-US" dirty="0"/>
          </a:p>
          <a:p>
            <a:pPr marL="342900" indent="-342900"/>
            <a:r>
              <a:rPr lang="en-US" dirty="0" smtClean="0"/>
              <a:t>Plots customization</a:t>
            </a:r>
          </a:p>
          <a:p>
            <a:pPr marL="342900" indent="-342900"/>
            <a:r>
              <a:rPr lang="en-US" dirty="0" smtClean="0"/>
              <a:t>Stratification, filtering and other features</a:t>
            </a:r>
          </a:p>
          <a:p>
            <a:pPr marL="342900" indent="-342900"/>
            <a:r>
              <a:rPr lang="en-US" dirty="0" smtClean="0"/>
              <a:t>How to provide feedback?</a:t>
            </a:r>
            <a:endParaRPr lang="en-US" dirty="0"/>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rgbClr val="7F7F7F"/>
                </a:solidFill>
                <a:effectLst/>
                <a:uLnTx/>
                <a:uFillTx/>
                <a:latin typeface="Arial" panose="020B0604020202020204"/>
                <a:ea typeface="+mn-ea"/>
                <a:cs typeface="+mn-cs"/>
              </a:rPr>
              <a:t> | ggPMX | Public</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8" name="Slide Number Placeholder 7"/>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7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uk-UA"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814065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5909" y="1999697"/>
            <a:ext cx="7848600" cy="5400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dirty="0" smtClean="0"/>
              <a:t>Installation</a:t>
            </a:r>
            <a:endParaRPr lang="en-US" dirty="0"/>
          </a:p>
        </p:txBody>
      </p:sp>
      <p:sp>
        <p:nvSpPr>
          <p:cNvPr id="3" name="Content Placeholder 2"/>
          <p:cNvSpPr>
            <a:spLocks noGrp="1"/>
          </p:cNvSpPr>
          <p:nvPr>
            <p:ph idx="1"/>
          </p:nvPr>
        </p:nvSpPr>
        <p:spPr>
          <a:xfrm>
            <a:off x="465909" y="1073068"/>
            <a:ext cx="8229600" cy="3105375"/>
          </a:xfrm>
        </p:spPr>
        <p:txBody>
          <a:bodyPr/>
          <a:lstStyle/>
          <a:p>
            <a:r>
              <a:rPr lang="en-US" dirty="0" smtClean="0"/>
              <a:t>Open </a:t>
            </a:r>
            <a:r>
              <a:rPr lang="en-US" dirty="0" err="1" smtClean="0"/>
              <a:t>Rstudio</a:t>
            </a:r>
            <a:endParaRPr lang="en-US" dirty="0" smtClean="0"/>
          </a:p>
          <a:p>
            <a:r>
              <a:rPr lang="en-US" dirty="0" smtClean="0"/>
              <a:t>In </a:t>
            </a:r>
            <a:r>
              <a:rPr lang="en-US" dirty="0" err="1" smtClean="0"/>
              <a:t>Rstudio</a:t>
            </a:r>
            <a:r>
              <a:rPr lang="en-US" dirty="0" smtClean="0"/>
              <a:t> command line (or in your R script), type:</a:t>
            </a:r>
          </a:p>
          <a:p>
            <a:endParaRPr lang="en-US" dirty="0" smtClean="0"/>
          </a:p>
          <a:p>
            <a:pPr marL="171450" lvl="1" indent="0">
              <a:buNone/>
            </a:pPr>
            <a:r>
              <a:rPr lang="en-US" b="1" dirty="0" err="1">
                <a:latin typeface="Consolas" panose="020B0609020204030204" pitchFamily="49" charset="0"/>
                <a:cs typeface="Consolas" panose="020B0609020204030204" pitchFamily="49" charset="0"/>
              </a:rPr>
              <a:t>i</a:t>
            </a:r>
            <a:r>
              <a:rPr lang="en-US" b="1" dirty="0" err="1" smtClean="0">
                <a:latin typeface="Consolas" panose="020B0609020204030204" pitchFamily="49" charset="0"/>
                <a:cs typeface="Consolas" panose="020B0609020204030204" pitchFamily="49" charset="0"/>
              </a:rPr>
              <a:t>nstall.packages</a:t>
            </a:r>
            <a:r>
              <a:rPr lang="en-US" b="1" dirty="0" smtClean="0">
                <a:latin typeface="Consolas" panose="020B0609020204030204" pitchFamily="49" charset="0"/>
                <a:cs typeface="Consolas" panose="020B0609020204030204" pitchFamily="49" charset="0"/>
              </a:rPr>
              <a:t>(“</a:t>
            </a:r>
            <a:r>
              <a:rPr lang="en-US" b="1" dirty="0" err="1" smtClean="0">
                <a:latin typeface="Consolas" panose="020B0609020204030204" pitchFamily="49" charset="0"/>
                <a:cs typeface="Consolas" panose="020B0609020204030204" pitchFamily="49" charset="0"/>
              </a:rPr>
              <a:t>ggPMX</a:t>
            </a:r>
            <a:r>
              <a:rPr lang="en-US" b="1" dirty="0" smtClean="0">
                <a:latin typeface="Consolas" panose="020B0609020204030204" pitchFamily="49" charset="0"/>
                <a:cs typeface="Consolas" panose="020B0609020204030204" pitchFamily="49" charset="0"/>
              </a:rPr>
              <a:t>”)</a:t>
            </a:r>
          </a:p>
          <a:p>
            <a:endParaRPr lang="en-US" dirty="0" smtClean="0"/>
          </a:p>
          <a:p>
            <a:r>
              <a:rPr lang="en-US" dirty="0" smtClean="0"/>
              <a:t>Verify that </a:t>
            </a:r>
            <a:r>
              <a:rPr lang="en-US" dirty="0" err="1" smtClean="0"/>
              <a:t>ggPMX</a:t>
            </a:r>
            <a:r>
              <a:rPr lang="en-US" dirty="0" smtClean="0"/>
              <a:t> has been included by typing:</a:t>
            </a:r>
          </a:p>
          <a:p>
            <a:pPr marL="171450" lvl="1" indent="0">
              <a:buNone/>
            </a:pPr>
            <a:r>
              <a:rPr lang="en-US" dirty="0" err="1" smtClean="0">
                <a:latin typeface="Consolas" panose="020B0609020204030204" pitchFamily="49" charset="0"/>
                <a:cs typeface="Consolas" panose="020B0609020204030204" pitchFamily="49" charset="0"/>
              </a:rPr>
              <a:t>sessionInfo</a:t>
            </a:r>
            <a:r>
              <a:rPr lang="en-US" dirty="0" smtClean="0">
                <a:latin typeface="Consolas" panose="020B0609020204030204" pitchFamily="49" charset="0"/>
                <a:cs typeface="Consolas" panose="020B0609020204030204" pitchFamily="49" charset="0"/>
              </a:rPr>
              <a:t>()</a:t>
            </a:r>
          </a:p>
          <a:p>
            <a:r>
              <a:rPr lang="en-US" dirty="0" smtClean="0"/>
              <a:t>Version should be 0.9.4</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33</a:t>
            </a:fld>
            <a:endParaRPr lang="uk-UA" dirty="0"/>
          </a:p>
        </p:txBody>
      </p:sp>
    </p:spTree>
    <p:extLst>
      <p:ext uri="{BB962C8B-B14F-4D97-AF65-F5344CB8AC3E}">
        <p14:creationId xmlns:p14="http://schemas.microsoft.com/office/powerpoint/2010/main" val="15584732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smtClean="0"/>
              <a:t>Introduction</a:t>
            </a:r>
          </a:p>
          <a:p>
            <a:pPr marL="342900" indent="-342900"/>
            <a:r>
              <a:rPr lang="en-US" dirty="0"/>
              <a:t>Monolix requirements (tasks to perform</a:t>
            </a:r>
            <a:r>
              <a:rPr lang="en-US" dirty="0" smtClean="0"/>
              <a:t>)</a:t>
            </a:r>
          </a:p>
          <a:p>
            <a:pPr marL="342900" indent="-342900"/>
            <a:r>
              <a:rPr lang="en-US" dirty="0" smtClean="0"/>
              <a:t>Installation</a:t>
            </a:r>
          </a:p>
          <a:p>
            <a:pPr marL="342900" indent="-342900"/>
            <a:r>
              <a:rPr lang="en-US" dirty="0" smtClean="0">
                <a:solidFill>
                  <a:schemeClr val="accent1"/>
                </a:solidFill>
              </a:rPr>
              <a:t>Architecture</a:t>
            </a:r>
          </a:p>
          <a:p>
            <a:pPr marL="342900" indent="-342900"/>
            <a:r>
              <a:rPr lang="en-US" dirty="0" smtClean="0"/>
              <a:t>Built-in example and default plots</a:t>
            </a:r>
          </a:p>
          <a:p>
            <a:pPr marL="342900" indent="-342900"/>
            <a:r>
              <a:rPr lang="en-US" dirty="0"/>
              <a:t>Report </a:t>
            </a:r>
            <a:r>
              <a:rPr lang="en-US" dirty="0" smtClean="0"/>
              <a:t>generation</a:t>
            </a:r>
          </a:p>
          <a:p>
            <a:pPr marL="342900" indent="-342900"/>
            <a:r>
              <a:rPr lang="en-US" dirty="0" smtClean="0"/>
              <a:t>Advanced Controller creation</a:t>
            </a:r>
          </a:p>
          <a:p>
            <a:pPr lvl="1"/>
            <a:r>
              <a:rPr lang="en-US" dirty="0" smtClean="0"/>
              <a:t>Single endpoint models</a:t>
            </a:r>
          </a:p>
          <a:p>
            <a:pPr lvl="1"/>
            <a:r>
              <a:rPr lang="en-US" dirty="0" smtClean="0"/>
              <a:t>Multiple endpoint models</a:t>
            </a:r>
          </a:p>
          <a:p>
            <a:pPr lvl="1"/>
            <a:r>
              <a:rPr lang="en-US" dirty="0" smtClean="0"/>
              <a:t>Models with covariates</a:t>
            </a:r>
          </a:p>
          <a:p>
            <a:pPr marL="342900" indent="-342900"/>
            <a:r>
              <a:rPr lang="en-US" dirty="0"/>
              <a:t>VPC (Visual Predictive Checks</a:t>
            </a:r>
            <a:r>
              <a:rPr lang="en-US" dirty="0" smtClean="0"/>
              <a:t>)</a:t>
            </a:r>
            <a:endParaRPr lang="en-US" dirty="0"/>
          </a:p>
          <a:p>
            <a:pPr marL="342900" indent="-342900"/>
            <a:r>
              <a:rPr lang="en-US" dirty="0" smtClean="0"/>
              <a:t>Plots customization</a:t>
            </a:r>
          </a:p>
          <a:p>
            <a:pPr marL="342900" indent="-342900"/>
            <a:r>
              <a:rPr lang="en-US" dirty="0" smtClean="0"/>
              <a:t>Stratification, filtering and other features</a:t>
            </a:r>
          </a:p>
          <a:p>
            <a:pPr marL="342900" indent="-342900"/>
            <a:r>
              <a:rPr lang="en-US" dirty="0" smtClean="0"/>
              <a:t>How to provide feedback?</a:t>
            </a:r>
            <a:endParaRPr lang="en-US" dirty="0"/>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rgbClr val="7F7F7F"/>
                </a:solidFill>
                <a:effectLst/>
                <a:uLnTx/>
                <a:uFillTx/>
                <a:latin typeface="Arial" panose="020B0604020202020204"/>
                <a:ea typeface="+mn-ea"/>
                <a:cs typeface="+mn-cs"/>
              </a:rPr>
              <a:t> | ggPMX | Public</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8" name="Slide Number Placeholder 7"/>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7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uk-UA"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907524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Content Placeholder 2"/>
          <p:cNvSpPr>
            <a:spLocks noGrp="1"/>
          </p:cNvSpPr>
          <p:nvPr>
            <p:ph idx="1"/>
          </p:nvPr>
        </p:nvSpPr>
        <p:spPr>
          <a:xfrm>
            <a:off x="457200" y="914400"/>
            <a:ext cx="8458200" cy="3829050"/>
          </a:xfrm>
        </p:spPr>
        <p:txBody>
          <a:bodyPr>
            <a:normAutofit fontScale="92500" lnSpcReduction="10000"/>
          </a:bodyPr>
          <a:lstStyle/>
          <a:p>
            <a:r>
              <a:rPr lang="en-US" b="1" dirty="0" smtClean="0"/>
              <a:t>Reader</a:t>
            </a:r>
            <a:endParaRPr lang="en-US" dirty="0" smtClean="0"/>
          </a:p>
          <a:p>
            <a:pPr lvl="1"/>
            <a:r>
              <a:rPr lang="en-US" dirty="0" smtClean="0"/>
              <a:t>reads </a:t>
            </a:r>
            <a:r>
              <a:rPr lang="en-US" dirty="0"/>
              <a:t>model outputs from different </a:t>
            </a:r>
            <a:r>
              <a:rPr lang="en-US" dirty="0" err="1" smtClean="0"/>
              <a:t>softwares</a:t>
            </a:r>
            <a:endParaRPr lang="en-US" dirty="0" smtClean="0"/>
          </a:p>
          <a:p>
            <a:pPr lvl="1"/>
            <a:r>
              <a:rPr lang="en-US" dirty="0" smtClean="0"/>
              <a:t>restructures them </a:t>
            </a:r>
            <a:r>
              <a:rPr lang="en-US" dirty="0"/>
              <a:t>into standard </a:t>
            </a:r>
            <a:r>
              <a:rPr lang="en-US" dirty="0" smtClean="0"/>
              <a:t>format </a:t>
            </a:r>
            <a:r>
              <a:rPr lang="en-US" dirty="0"/>
              <a:t>for internal </a:t>
            </a:r>
            <a:r>
              <a:rPr lang="en-US" dirty="0" smtClean="0"/>
              <a:t>processing</a:t>
            </a:r>
          </a:p>
          <a:p>
            <a:r>
              <a:rPr lang="en-US" b="1" dirty="0" smtClean="0"/>
              <a:t>Generator</a:t>
            </a:r>
          </a:p>
          <a:p>
            <a:pPr lvl="1"/>
            <a:r>
              <a:rPr lang="en-US" dirty="0" smtClean="0"/>
              <a:t>processes </a:t>
            </a:r>
            <a:r>
              <a:rPr lang="en-US" dirty="0"/>
              <a:t>outputs from </a:t>
            </a:r>
            <a:r>
              <a:rPr lang="en-US" dirty="0" smtClean="0"/>
              <a:t>Reader</a:t>
            </a:r>
          </a:p>
          <a:p>
            <a:pPr lvl="1"/>
            <a:r>
              <a:rPr lang="en-US" dirty="0" smtClean="0"/>
              <a:t>produces the plots</a:t>
            </a:r>
          </a:p>
          <a:p>
            <a:pPr lvl="1"/>
            <a:r>
              <a:rPr lang="en-US" dirty="0" smtClean="0"/>
              <a:t>configuration file defines the graphical options of the default plots. </a:t>
            </a:r>
            <a:endParaRPr lang="en-US" dirty="0"/>
          </a:p>
          <a:p>
            <a:r>
              <a:rPr lang="en-US" b="1" dirty="0" smtClean="0"/>
              <a:t>Controller</a:t>
            </a:r>
          </a:p>
          <a:p>
            <a:pPr lvl="1"/>
            <a:r>
              <a:rPr lang="en-US" dirty="0" smtClean="0"/>
              <a:t>serves </a:t>
            </a:r>
            <a:r>
              <a:rPr lang="en-US" dirty="0"/>
              <a:t>as user interface. </a:t>
            </a:r>
            <a:endParaRPr lang="en-US" dirty="0" smtClean="0"/>
          </a:p>
          <a:p>
            <a:pPr lvl="1"/>
            <a:r>
              <a:rPr lang="en-US" dirty="0" smtClean="0"/>
              <a:t>The </a:t>
            </a:r>
            <a:r>
              <a:rPr lang="en-US" dirty="0"/>
              <a:t>user will call Generator functions via wrapper functions </a:t>
            </a:r>
            <a:r>
              <a:rPr lang="en-US" dirty="0" smtClean="0"/>
              <a:t>in the </a:t>
            </a:r>
            <a:r>
              <a:rPr lang="en-US" dirty="0"/>
              <a:t>Controller to produce either all the default plots or selected plots of interest. </a:t>
            </a:r>
            <a:endParaRPr lang="en-US" dirty="0" smtClean="0"/>
          </a:p>
          <a:p>
            <a:pPr lvl="1"/>
            <a:r>
              <a:rPr lang="en-US" dirty="0" smtClean="0"/>
              <a:t>User can edit the configuration</a:t>
            </a:r>
            <a:r>
              <a:rPr lang="en-US" dirty="0"/>
              <a:t> </a:t>
            </a:r>
            <a:r>
              <a:rPr lang="en-US" dirty="0" smtClean="0"/>
              <a:t>and customize plots</a:t>
            </a:r>
          </a:p>
          <a:p>
            <a:r>
              <a:rPr lang="en-US" b="1" dirty="0" smtClean="0"/>
              <a:t>Reporter</a:t>
            </a:r>
          </a:p>
          <a:p>
            <a:pPr lvl="1"/>
            <a:r>
              <a:rPr lang="en-US" dirty="0" smtClean="0"/>
              <a:t>generates graphs </a:t>
            </a:r>
            <a:r>
              <a:rPr lang="en-US" dirty="0"/>
              <a:t>and tables </a:t>
            </a:r>
            <a:r>
              <a:rPr lang="en-US" dirty="0" smtClean="0"/>
              <a:t>into </a:t>
            </a:r>
            <a:r>
              <a:rPr lang="en-US" dirty="0"/>
              <a:t>an output file (Word or </a:t>
            </a:r>
            <a:r>
              <a:rPr lang="en-US" dirty="0" smtClean="0"/>
              <a:t>PDF) with </a:t>
            </a:r>
            <a:r>
              <a:rPr lang="en-US" dirty="0"/>
              <a:t>annotations.</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35</a:t>
            </a:fld>
            <a:endParaRPr lang="uk-UA" dirty="0"/>
          </a:p>
        </p:txBody>
      </p:sp>
      <p:sp>
        <p:nvSpPr>
          <p:cNvPr id="7" name="Explosion 2 6"/>
          <p:cNvSpPr/>
          <p:nvPr/>
        </p:nvSpPr>
        <p:spPr>
          <a:xfrm>
            <a:off x="6419850" y="380456"/>
            <a:ext cx="2266950" cy="1240155"/>
          </a:xfrm>
          <a:prstGeom prst="irregularSeal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Object-oriented</a:t>
            </a:r>
          </a:p>
        </p:txBody>
      </p:sp>
    </p:spTree>
    <p:extLst>
      <p:ext uri="{BB962C8B-B14F-4D97-AF65-F5344CB8AC3E}">
        <p14:creationId xmlns:p14="http://schemas.microsoft.com/office/powerpoint/2010/main" val="4685533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smtClean="0"/>
              <a:t>Introduction</a:t>
            </a:r>
          </a:p>
          <a:p>
            <a:pPr marL="342900" indent="-342900"/>
            <a:r>
              <a:rPr lang="en-US" dirty="0"/>
              <a:t>Monolix requirements (tasks to perform</a:t>
            </a:r>
            <a:r>
              <a:rPr lang="en-US" dirty="0" smtClean="0"/>
              <a:t>)</a:t>
            </a:r>
          </a:p>
          <a:p>
            <a:pPr marL="342900" indent="-342900"/>
            <a:r>
              <a:rPr lang="en-US" dirty="0" smtClean="0"/>
              <a:t>Installation</a:t>
            </a:r>
          </a:p>
          <a:p>
            <a:pPr marL="342900" indent="-342900"/>
            <a:r>
              <a:rPr lang="en-US" dirty="0" smtClean="0"/>
              <a:t>Architecture</a:t>
            </a:r>
          </a:p>
          <a:p>
            <a:pPr marL="342900" indent="-342900"/>
            <a:r>
              <a:rPr lang="en-US" dirty="0" smtClean="0">
                <a:solidFill>
                  <a:schemeClr val="accent1"/>
                </a:solidFill>
              </a:rPr>
              <a:t>Built-in example and default plots</a:t>
            </a:r>
          </a:p>
          <a:p>
            <a:pPr marL="342900" indent="-342900"/>
            <a:r>
              <a:rPr lang="en-US" dirty="0"/>
              <a:t>Report </a:t>
            </a:r>
            <a:r>
              <a:rPr lang="en-US" dirty="0" smtClean="0"/>
              <a:t>generation</a:t>
            </a:r>
          </a:p>
          <a:p>
            <a:pPr marL="342900" indent="-342900"/>
            <a:r>
              <a:rPr lang="en-US" dirty="0" smtClean="0"/>
              <a:t>Advanced Controller creation</a:t>
            </a:r>
          </a:p>
          <a:p>
            <a:pPr lvl="1"/>
            <a:r>
              <a:rPr lang="en-US" dirty="0" smtClean="0"/>
              <a:t>Single endpoint models</a:t>
            </a:r>
          </a:p>
          <a:p>
            <a:pPr lvl="1"/>
            <a:r>
              <a:rPr lang="en-US" dirty="0" smtClean="0"/>
              <a:t>Multiple endpoint models</a:t>
            </a:r>
          </a:p>
          <a:p>
            <a:pPr lvl="1"/>
            <a:r>
              <a:rPr lang="en-US" dirty="0" smtClean="0"/>
              <a:t>Models with covariates</a:t>
            </a:r>
          </a:p>
          <a:p>
            <a:pPr marL="342900" indent="-342900"/>
            <a:r>
              <a:rPr lang="en-US" dirty="0"/>
              <a:t>VPC (Visual Predictive Checks</a:t>
            </a:r>
            <a:r>
              <a:rPr lang="en-US" dirty="0" smtClean="0"/>
              <a:t>)</a:t>
            </a:r>
            <a:endParaRPr lang="en-US" dirty="0"/>
          </a:p>
          <a:p>
            <a:pPr marL="342900" indent="-342900"/>
            <a:r>
              <a:rPr lang="en-US" dirty="0" smtClean="0"/>
              <a:t>Plots customization</a:t>
            </a:r>
          </a:p>
          <a:p>
            <a:pPr marL="342900" indent="-342900"/>
            <a:r>
              <a:rPr lang="en-US" dirty="0" smtClean="0"/>
              <a:t>Stratification, filtering and other features</a:t>
            </a:r>
          </a:p>
          <a:p>
            <a:pPr marL="342900" indent="-342900"/>
            <a:r>
              <a:rPr lang="en-US" dirty="0" smtClean="0"/>
              <a:t>How to provide feedback?</a:t>
            </a:r>
            <a:endParaRPr lang="en-US" dirty="0"/>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rgbClr val="7F7F7F"/>
                </a:solidFill>
                <a:effectLst/>
                <a:uLnTx/>
                <a:uFillTx/>
                <a:latin typeface="Arial" panose="020B0604020202020204"/>
                <a:ea typeface="+mn-ea"/>
                <a:cs typeface="+mn-cs"/>
              </a:rPr>
              <a:t> | ggPMX | Public</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8" name="Slide Number Placeholder 7"/>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7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uk-UA"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033455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3400" y="3912761"/>
            <a:ext cx="8229600" cy="5400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533400" y="2085696"/>
            <a:ext cx="8229600" cy="5400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dirty="0" smtClean="0"/>
              <a:t>Simple built-in example to explore the package: theophylline</a:t>
            </a:r>
            <a:endParaRPr lang="en-US" dirty="0"/>
          </a:p>
        </p:txBody>
      </p:sp>
      <p:sp>
        <p:nvSpPr>
          <p:cNvPr id="3" name="Content Placeholder 2"/>
          <p:cNvSpPr>
            <a:spLocks noGrp="1"/>
          </p:cNvSpPr>
          <p:nvPr>
            <p:ph idx="1"/>
          </p:nvPr>
        </p:nvSpPr>
        <p:spPr>
          <a:xfrm>
            <a:off x="457200" y="1347446"/>
            <a:ext cx="8229600" cy="3105375"/>
          </a:xfrm>
        </p:spPr>
        <p:txBody>
          <a:bodyPr/>
          <a:lstStyle/>
          <a:p>
            <a:r>
              <a:rPr lang="en-US" dirty="0" smtClean="0"/>
              <a:t>PK model of </a:t>
            </a:r>
            <a:r>
              <a:rPr lang="en-US" b="1" dirty="0" smtClean="0"/>
              <a:t>theophylline</a:t>
            </a:r>
            <a:r>
              <a:rPr lang="en-US" dirty="0" smtClean="0"/>
              <a:t> is included in the package for demo purposes.</a:t>
            </a:r>
          </a:p>
          <a:p>
            <a:r>
              <a:rPr lang="en-US" dirty="0" smtClean="0"/>
              <a:t>To load the example, type:</a:t>
            </a:r>
          </a:p>
          <a:p>
            <a:pPr marL="0" indent="0">
              <a:buNone/>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ctr</a:t>
            </a:r>
            <a:r>
              <a:rPr lang="en-US" dirty="0" smtClean="0">
                <a:latin typeface="Consolas" panose="020B0609020204030204" pitchFamily="49" charset="0"/>
                <a:cs typeface="Consolas" panose="020B0609020204030204" pitchFamily="49" charset="0"/>
              </a:rPr>
              <a:t> = theophylline()</a:t>
            </a:r>
          </a:p>
          <a:p>
            <a:pPr marL="0" indent="0">
              <a:buNone/>
            </a:pPr>
            <a:endParaRPr lang="en-US" dirty="0" smtClean="0">
              <a:latin typeface="Consolas" panose="020B0609020204030204" pitchFamily="49" charset="0"/>
              <a:cs typeface="Consolas" panose="020B0609020204030204" pitchFamily="49" charset="0"/>
            </a:endParaRPr>
          </a:p>
          <a:p>
            <a:r>
              <a:rPr lang="en-US" dirty="0" smtClean="0">
                <a:cs typeface="Consolas" panose="020B0609020204030204" pitchFamily="49" charset="0"/>
              </a:rPr>
              <a:t>This will create a Controller called “</a:t>
            </a:r>
            <a:r>
              <a:rPr lang="en-US" dirty="0" err="1" smtClean="0">
                <a:cs typeface="Consolas" panose="020B0609020204030204" pitchFamily="49" charset="0"/>
              </a:rPr>
              <a:t>ctr</a:t>
            </a:r>
            <a:r>
              <a:rPr lang="en-US" dirty="0" smtClean="0">
                <a:cs typeface="Consolas" panose="020B0609020204030204" pitchFamily="49" charset="0"/>
              </a:rPr>
              <a:t>” (more explanations on Controller later on)</a:t>
            </a:r>
          </a:p>
          <a:p>
            <a:r>
              <a:rPr lang="en-US" dirty="0" smtClean="0">
                <a:cs typeface="Consolas" panose="020B0609020204030204" pitchFamily="49" charset="0"/>
              </a:rPr>
              <a:t>To view the plots and other Controller fields, type:</a:t>
            </a:r>
          </a:p>
          <a:p>
            <a:pPr marL="0" indent="0">
              <a:buNone/>
            </a:pPr>
            <a:r>
              <a:rPr lang="en-US" dirty="0">
                <a:cs typeface="Consolas" panose="020B0609020204030204" pitchFamily="49" charset="0"/>
              </a:rPr>
              <a:t> </a:t>
            </a:r>
            <a:r>
              <a:rPr lang="en-US" dirty="0" smtClean="0">
                <a:cs typeface="Consolas" panose="020B0609020204030204" pitchFamily="49" charset="0"/>
              </a:rPr>
              <a:t>       </a:t>
            </a:r>
            <a:r>
              <a:rPr lang="en-US" dirty="0" err="1" smtClean="0">
                <a:latin typeface="Consolas" panose="020B0609020204030204" pitchFamily="49" charset="0"/>
                <a:cs typeface="Consolas" panose="020B0609020204030204" pitchFamily="49" charset="0"/>
              </a:rPr>
              <a:t>ctr</a:t>
            </a:r>
            <a:endParaRPr lang="en-US" dirty="0" smtClean="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37</a:t>
            </a:fld>
            <a:endParaRPr lang="uk-UA" dirty="0"/>
          </a:p>
        </p:txBody>
      </p:sp>
    </p:spTree>
    <p:extLst>
      <p:ext uri="{BB962C8B-B14F-4D97-AF65-F5344CB8AC3E}">
        <p14:creationId xmlns:p14="http://schemas.microsoft.com/office/powerpoint/2010/main" val="16497361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content</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38</a:t>
            </a:fld>
            <a:endParaRPr lang="uk-UA" dirty="0"/>
          </a:p>
        </p:txBody>
      </p:sp>
      <p:pic>
        <p:nvPicPr>
          <p:cNvPr id="7" name="Picture 6"/>
          <p:cNvPicPr>
            <a:picLocks noChangeAspect="1"/>
          </p:cNvPicPr>
          <p:nvPr/>
        </p:nvPicPr>
        <p:blipFill>
          <a:blip r:embed="rId2"/>
          <a:stretch>
            <a:fillRect/>
          </a:stretch>
        </p:blipFill>
        <p:spPr>
          <a:xfrm>
            <a:off x="1709682" y="681540"/>
            <a:ext cx="3672300" cy="4407875"/>
          </a:xfrm>
          <a:prstGeom prst="rect">
            <a:avLst/>
          </a:prstGeom>
        </p:spPr>
      </p:pic>
      <p:sp>
        <p:nvSpPr>
          <p:cNvPr id="8" name="TextBox 7"/>
          <p:cNvSpPr txBox="1"/>
          <p:nvPr/>
        </p:nvSpPr>
        <p:spPr>
          <a:xfrm>
            <a:off x="4043703" y="1488145"/>
            <a:ext cx="1973617" cy="300082"/>
          </a:xfrm>
          <a:prstGeom prst="rect">
            <a:avLst/>
          </a:prstGeom>
          <a:noFill/>
        </p:spPr>
        <p:txBody>
          <a:bodyPr wrap="none" rtlCol="0">
            <a:spAutoFit/>
          </a:bodyPr>
          <a:lstStyle/>
          <a:p>
            <a:r>
              <a:rPr lang="en-US" sz="1350" dirty="0">
                <a:solidFill>
                  <a:schemeClr val="accent2"/>
                </a:solidFill>
              </a:rPr>
              <a:t>Controller configuration</a:t>
            </a:r>
          </a:p>
        </p:txBody>
      </p:sp>
      <p:sp>
        <p:nvSpPr>
          <p:cNvPr id="9" name="Right Brace 8"/>
          <p:cNvSpPr/>
          <p:nvPr/>
        </p:nvSpPr>
        <p:spPr>
          <a:xfrm>
            <a:off x="3707904" y="1167594"/>
            <a:ext cx="324036" cy="872623"/>
          </a:xfrm>
          <a:prstGeom prst="rightBrace">
            <a:avLst>
              <a:gd name="adj1" fmla="val 6965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TextBox 9"/>
          <p:cNvSpPr txBox="1"/>
          <p:nvPr/>
        </p:nvSpPr>
        <p:spPr>
          <a:xfrm>
            <a:off x="5805909" y="2448396"/>
            <a:ext cx="1454244" cy="300082"/>
          </a:xfrm>
          <a:prstGeom prst="rect">
            <a:avLst/>
          </a:prstGeom>
          <a:noFill/>
        </p:spPr>
        <p:txBody>
          <a:bodyPr wrap="none" rtlCol="0">
            <a:spAutoFit/>
          </a:bodyPr>
          <a:lstStyle/>
          <a:p>
            <a:r>
              <a:rPr lang="en-US" sz="1350" dirty="0" err="1">
                <a:solidFill>
                  <a:schemeClr val="accent2"/>
                </a:solidFill>
              </a:rPr>
              <a:t>ggPMX</a:t>
            </a:r>
            <a:r>
              <a:rPr lang="en-US" sz="1350" dirty="0">
                <a:solidFill>
                  <a:schemeClr val="accent2"/>
                </a:solidFill>
              </a:rPr>
              <a:t> datasets</a:t>
            </a:r>
          </a:p>
        </p:txBody>
      </p:sp>
      <p:sp>
        <p:nvSpPr>
          <p:cNvPr id="11" name="Right Brace 10"/>
          <p:cNvSpPr/>
          <p:nvPr/>
        </p:nvSpPr>
        <p:spPr>
          <a:xfrm>
            <a:off x="5444073" y="2250561"/>
            <a:ext cx="324036" cy="672669"/>
          </a:xfrm>
          <a:prstGeom prst="rightBrace">
            <a:avLst>
              <a:gd name="adj1" fmla="val 6965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 name="TextBox 11"/>
          <p:cNvSpPr txBox="1"/>
          <p:nvPr/>
        </p:nvSpPr>
        <p:spPr>
          <a:xfrm>
            <a:off x="4057249" y="3962113"/>
            <a:ext cx="3089307" cy="507831"/>
          </a:xfrm>
          <a:prstGeom prst="rect">
            <a:avLst/>
          </a:prstGeom>
          <a:noFill/>
        </p:spPr>
        <p:txBody>
          <a:bodyPr wrap="none" rtlCol="0">
            <a:spAutoFit/>
          </a:bodyPr>
          <a:lstStyle/>
          <a:p>
            <a:r>
              <a:rPr lang="en-US" sz="1350" dirty="0">
                <a:solidFill>
                  <a:schemeClr val="accent2"/>
                </a:solidFill>
              </a:rPr>
              <a:t>Available plots </a:t>
            </a:r>
          </a:p>
          <a:p>
            <a:r>
              <a:rPr lang="en-US" sz="1350" dirty="0">
                <a:solidFill>
                  <a:schemeClr val="accent2"/>
                </a:solidFill>
              </a:rPr>
              <a:t>(command: </a:t>
            </a:r>
            <a:r>
              <a:rPr lang="en-US" sz="1350" b="1" dirty="0" err="1">
                <a:solidFill>
                  <a:schemeClr val="accent2"/>
                </a:solidFill>
              </a:rPr>
              <a:t>pmx_plot</a:t>
            </a:r>
            <a:r>
              <a:rPr lang="en-US" sz="1350" b="1" dirty="0">
                <a:solidFill>
                  <a:schemeClr val="accent2"/>
                </a:solidFill>
              </a:rPr>
              <a:t>_&lt;</a:t>
            </a:r>
            <a:r>
              <a:rPr lang="en-US" sz="1350" b="1" dirty="0" err="1">
                <a:solidFill>
                  <a:schemeClr val="accent2"/>
                </a:solidFill>
              </a:rPr>
              <a:t>plot_name</a:t>
            </a:r>
            <a:r>
              <a:rPr lang="en-US" sz="1350" b="1" dirty="0">
                <a:solidFill>
                  <a:schemeClr val="accent2"/>
                </a:solidFill>
              </a:rPr>
              <a:t>&gt;</a:t>
            </a:r>
            <a:r>
              <a:rPr lang="en-US" sz="1350" dirty="0">
                <a:solidFill>
                  <a:schemeClr val="accent2"/>
                </a:solidFill>
              </a:rPr>
              <a:t>)</a:t>
            </a:r>
          </a:p>
        </p:txBody>
      </p:sp>
      <p:sp>
        <p:nvSpPr>
          <p:cNvPr id="13" name="Right Brace 12"/>
          <p:cNvSpPr/>
          <p:nvPr/>
        </p:nvSpPr>
        <p:spPr>
          <a:xfrm>
            <a:off x="3708742" y="3111810"/>
            <a:ext cx="324036" cy="1977605"/>
          </a:xfrm>
          <a:prstGeom prst="rightBrace">
            <a:avLst>
              <a:gd name="adj1" fmla="val 69650"/>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TextBox 13"/>
          <p:cNvSpPr txBox="1"/>
          <p:nvPr/>
        </p:nvSpPr>
        <p:spPr>
          <a:xfrm>
            <a:off x="2965042" y="2040217"/>
            <a:ext cx="1130438" cy="253916"/>
          </a:xfrm>
          <a:prstGeom prst="rect">
            <a:avLst/>
          </a:prstGeom>
          <a:noFill/>
        </p:spPr>
        <p:txBody>
          <a:bodyPr wrap="none" rtlCol="0">
            <a:spAutoFit/>
          </a:bodyPr>
          <a:lstStyle/>
          <a:p>
            <a:r>
              <a:rPr lang="en-US" sz="1050" dirty="0">
                <a:solidFill>
                  <a:srgbClr val="00B050"/>
                </a:solidFill>
              </a:rPr>
              <a:t>Monolix outputs</a:t>
            </a:r>
          </a:p>
        </p:txBody>
      </p:sp>
      <p:sp>
        <p:nvSpPr>
          <p:cNvPr id="15" name="Oval 14"/>
          <p:cNvSpPr/>
          <p:nvPr/>
        </p:nvSpPr>
        <p:spPr>
          <a:xfrm>
            <a:off x="2326764" y="2085696"/>
            <a:ext cx="841080" cy="972109"/>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608437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1" y="2571750"/>
            <a:ext cx="4582812" cy="19545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533400" y="1447575"/>
            <a:ext cx="8229600" cy="3105375"/>
          </a:xfrm>
        </p:spPr>
        <p:txBody>
          <a:bodyPr>
            <a:normAutofit fontScale="85000" lnSpcReduction="10000"/>
          </a:bodyPr>
          <a:lstStyle/>
          <a:p>
            <a:r>
              <a:rPr lang="en-US" dirty="0" smtClean="0"/>
              <a:t>Plots visualized using the functions </a:t>
            </a:r>
            <a:r>
              <a:rPr lang="en-US" b="1" dirty="0" err="1" smtClean="0">
                <a:solidFill>
                  <a:schemeClr val="accent1"/>
                </a:solidFill>
              </a:rPr>
              <a:t>pmx_plot_xx</a:t>
            </a:r>
            <a:r>
              <a:rPr lang="en-US" b="1" dirty="0" smtClean="0">
                <a:solidFill>
                  <a:schemeClr val="accent1"/>
                </a:solidFill>
              </a:rPr>
              <a:t>()</a:t>
            </a:r>
            <a:r>
              <a:rPr lang="en-US" dirty="0" smtClean="0">
                <a:solidFill>
                  <a:schemeClr val="accent1"/>
                </a:solidFill>
              </a:rPr>
              <a:t>, </a:t>
            </a:r>
            <a:r>
              <a:rPr lang="en-US" dirty="0" smtClean="0"/>
              <a:t>where xx is a placeholder for the plot name. First argument is always the controller (use piping!)</a:t>
            </a:r>
          </a:p>
          <a:p>
            <a:r>
              <a:rPr lang="en-US" dirty="0" smtClean="0"/>
              <a:t>List of plot names available by printing the controller or by calling the function </a:t>
            </a:r>
            <a:r>
              <a:rPr lang="en-US" b="1" dirty="0" err="1" smtClean="0">
                <a:solidFill>
                  <a:schemeClr val="accent1"/>
                </a:solidFill>
              </a:rPr>
              <a:t>plot_names</a:t>
            </a:r>
            <a:r>
              <a:rPr lang="en-US" b="1" dirty="0" smtClean="0">
                <a:solidFill>
                  <a:schemeClr val="accent1"/>
                </a:solidFill>
              </a:rPr>
              <a:t>()</a:t>
            </a:r>
          </a:p>
          <a:p>
            <a:r>
              <a:rPr lang="en-US" dirty="0" smtClean="0"/>
              <a:t>Example:</a:t>
            </a:r>
          </a:p>
          <a:p>
            <a:pPr marL="0" indent="0">
              <a:buNone/>
            </a:pPr>
            <a:r>
              <a:rPr lang="en-US" dirty="0" err="1">
                <a:latin typeface="Consolas" panose="020B0609020204030204" pitchFamily="49" charset="0"/>
                <a:cs typeface="Consolas" panose="020B0609020204030204" pitchFamily="49" charset="0"/>
              </a:rPr>
              <a:t>c</a:t>
            </a:r>
            <a:r>
              <a:rPr lang="en-US" dirty="0" err="1" smtClean="0">
                <a:latin typeface="Consolas" panose="020B0609020204030204" pitchFamily="49" charset="0"/>
                <a:cs typeface="Consolas" panose="020B0609020204030204" pitchFamily="49" charset="0"/>
              </a:rPr>
              <a:t>tr</a:t>
            </a:r>
            <a:r>
              <a:rPr lang="en-US" dirty="0" smtClean="0">
                <a:latin typeface="Consolas" panose="020B0609020204030204" pitchFamily="49" charset="0"/>
                <a:cs typeface="Consolas" panose="020B0609020204030204" pitchFamily="49" charset="0"/>
              </a:rPr>
              <a:t> %&gt;% </a:t>
            </a:r>
            <a:r>
              <a:rPr lang="en-US" dirty="0" err="1" smtClean="0">
                <a:latin typeface="Consolas" panose="020B0609020204030204" pitchFamily="49" charset="0"/>
                <a:cs typeface="Consolas" panose="020B0609020204030204" pitchFamily="49" charset="0"/>
              </a:rPr>
              <a:t>pmx_plot_dv_pred</a:t>
            </a:r>
            <a:endParaRPr lang="en-US" dirty="0" smtClean="0">
              <a:latin typeface="Consolas" panose="020B0609020204030204" pitchFamily="49" charset="0"/>
              <a:cs typeface="Consolas" panose="020B0609020204030204" pitchFamily="49" charset="0"/>
            </a:endParaRPr>
          </a:p>
          <a:p>
            <a:pPr marL="0" indent="0">
              <a:buNone/>
            </a:pPr>
            <a:r>
              <a:rPr lang="en-US" dirty="0" err="1" smtClean="0">
                <a:latin typeface="Consolas" panose="020B0609020204030204" pitchFamily="49" charset="0"/>
                <a:cs typeface="Consolas" panose="020B0609020204030204" pitchFamily="49" charset="0"/>
              </a:rPr>
              <a:t>ctr</a:t>
            </a:r>
            <a:r>
              <a:rPr lang="en-US" dirty="0" smtClean="0">
                <a:latin typeface="Consolas" panose="020B0609020204030204" pitchFamily="49" charset="0"/>
                <a:cs typeface="Consolas" panose="020B0609020204030204" pitchFamily="49" charset="0"/>
              </a:rPr>
              <a:t> %&gt;% </a:t>
            </a:r>
            <a:r>
              <a:rPr lang="en-US" dirty="0" err="1" smtClean="0">
                <a:latin typeface="Consolas" panose="020B0609020204030204" pitchFamily="49" charset="0"/>
                <a:cs typeface="Consolas" panose="020B0609020204030204" pitchFamily="49" charset="0"/>
              </a:rPr>
              <a:t>pmx_plot_npde_time</a:t>
            </a:r>
            <a:endParaRPr lang="en-US" dirty="0" smtClean="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c</a:t>
            </a:r>
            <a:r>
              <a:rPr lang="en-US" dirty="0" err="1" smtClean="0">
                <a:latin typeface="Consolas" panose="020B0609020204030204" pitchFamily="49" charset="0"/>
                <a:cs typeface="Consolas" panose="020B0609020204030204" pitchFamily="49" charset="0"/>
              </a:rPr>
              <a:t>tr</a:t>
            </a:r>
            <a:r>
              <a:rPr lang="en-US" dirty="0" smtClean="0">
                <a:latin typeface="Consolas" panose="020B0609020204030204" pitchFamily="49" charset="0"/>
                <a:cs typeface="Consolas" panose="020B0609020204030204" pitchFamily="49" charset="0"/>
              </a:rPr>
              <a:t> %&gt;% </a:t>
            </a:r>
            <a:r>
              <a:rPr lang="en-US" dirty="0" err="1" smtClean="0">
                <a:latin typeface="Consolas" panose="020B0609020204030204" pitchFamily="49" charset="0"/>
                <a:cs typeface="Consolas" panose="020B0609020204030204" pitchFamily="49" charset="0"/>
              </a:rPr>
              <a:t>pmx_plot_eta_box</a:t>
            </a:r>
            <a:endParaRPr lang="en-US" dirty="0" smtClean="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ctr</a:t>
            </a:r>
            <a:r>
              <a:rPr lang="en-US" dirty="0">
                <a:latin typeface="Consolas" panose="020B0609020204030204" pitchFamily="49" charset="0"/>
                <a:cs typeface="Consolas" panose="020B0609020204030204" pitchFamily="49" charset="0"/>
              </a:rPr>
              <a:t> %&gt;% </a:t>
            </a:r>
            <a:r>
              <a:rPr lang="en-US" dirty="0" err="1" smtClean="0">
                <a:latin typeface="Consolas" panose="020B0609020204030204" pitchFamily="49" charset="0"/>
                <a:cs typeface="Consolas" panose="020B0609020204030204" pitchFamily="49" charset="0"/>
              </a:rPr>
              <a:t>pmx_plot_eta_matrix</a:t>
            </a:r>
            <a:endParaRPr lang="en-US" dirty="0" smtClean="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ctr</a:t>
            </a:r>
            <a:r>
              <a:rPr lang="en-US" dirty="0">
                <a:latin typeface="Consolas" panose="020B0609020204030204" pitchFamily="49" charset="0"/>
                <a:cs typeface="Consolas" panose="020B0609020204030204" pitchFamily="49" charset="0"/>
              </a:rPr>
              <a:t> %&gt;% </a:t>
            </a:r>
            <a:r>
              <a:rPr lang="en-US" dirty="0" err="1" smtClean="0">
                <a:latin typeface="Consolas" panose="020B0609020204030204" pitchFamily="49" charset="0"/>
                <a:cs typeface="Consolas" panose="020B0609020204030204" pitchFamily="49" charset="0"/>
              </a:rPr>
              <a:t>pmx_plot_individual</a:t>
            </a:r>
            <a:endParaRPr lang="en-US" dirty="0" smtClean="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ctr</a:t>
            </a:r>
            <a:r>
              <a:rPr lang="en-US" dirty="0">
                <a:latin typeface="Consolas" panose="020B0609020204030204" pitchFamily="49" charset="0"/>
                <a:cs typeface="Consolas" panose="020B0609020204030204" pitchFamily="49" charset="0"/>
              </a:rPr>
              <a:t> %&gt;% </a:t>
            </a:r>
            <a:r>
              <a:rPr lang="en-US" dirty="0" err="1" smtClean="0">
                <a:latin typeface="Consolas" panose="020B0609020204030204" pitchFamily="49" charset="0"/>
                <a:cs typeface="Consolas" panose="020B0609020204030204" pitchFamily="49" charset="0"/>
              </a:rPr>
              <a:t>pmx_plot_vpc</a:t>
            </a: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smtClean="0">
              <a:latin typeface="Consolas" panose="020B0609020204030204" pitchFamily="49" charset="0"/>
              <a:cs typeface="Consolas" panose="020B0609020204030204" pitchFamily="49" charset="0"/>
            </a:endParaRPr>
          </a:p>
          <a:p>
            <a:pPr marL="0" indent="0">
              <a:buNone/>
            </a:pPr>
            <a:endParaRPr lang="en-US" dirty="0"/>
          </a:p>
        </p:txBody>
      </p:sp>
      <p:sp>
        <p:nvSpPr>
          <p:cNvPr id="2" name="Title 1"/>
          <p:cNvSpPr>
            <a:spLocks noGrp="1"/>
          </p:cNvSpPr>
          <p:nvPr>
            <p:ph type="title"/>
          </p:nvPr>
        </p:nvSpPr>
        <p:spPr/>
        <p:txBody>
          <a:bodyPr/>
          <a:lstStyle/>
          <a:p>
            <a:r>
              <a:rPr lang="en-US" dirty="0" smtClean="0"/>
              <a:t>Default diagnostic plots</a:t>
            </a:r>
            <a:endParaRPr lang="en-US" dirty="0"/>
          </a:p>
        </p:txBody>
      </p:sp>
      <p:sp>
        <p:nvSpPr>
          <p:cNvPr id="4" name="Footer Placeholder 3"/>
          <p:cNvSpPr>
            <a:spLocks noGrp="1"/>
          </p:cNvSpPr>
          <p:nvPr>
            <p:ph type="ftr" sz="quarter" idx="10"/>
          </p:nvPr>
        </p:nvSpPr>
        <p:spPr/>
        <p:txBody>
          <a:bodyPr/>
          <a:lstStyle/>
          <a:p>
            <a:r>
              <a:rPr lang="en-US" dirty="0"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39</a:t>
            </a:fld>
            <a:endParaRPr lang="uk-UA" dirty="0"/>
          </a:p>
        </p:txBody>
      </p:sp>
      <p:pic>
        <p:nvPicPr>
          <p:cNvPr id="7" name="Picture 6"/>
          <p:cNvPicPr>
            <a:picLocks noChangeAspect="1"/>
          </p:cNvPicPr>
          <p:nvPr/>
        </p:nvPicPr>
        <p:blipFill rotWithShape="1">
          <a:blip r:embed="rId2"/>
          <a:srcRect l="3646" t="5194" r="3646" b="7328"/>
          <a:stretch/>
        </p:blipFill>
        <p:spPr>
          <a:xfrm>
            <a:off x="5175128" y="2183130"/>
            <a:ext cx="2628900" cy="2343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6618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Cheat Sheet</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4</a:t>
            </a:fld>
            <a:endParaRPr lang="uk-UA" dirty="0"/>
          </a:p>
        </p:txBody>
      </p:sp>
      <p:pic>
        <p:nvPicPr>
          <p:cNvPr id="3" name="Picture 2"/>
          <p:cNvPicPr>
            <a:picLocks noChangeAspect="1"/>
          </p:cNvPicPr>
          <p:nvPr/>
        </p:nvPicPr>
        <p:blipFill>
          <a:blip r:embed="rId2"/>
          <a:stretch>
            <a:fillRect/>
          </a:stretch>
        </p:blipFill>
        <p:spPr>
          <a:xfrm>
            <a:off x="1676400" y="779498"/>
            <a:ext cx="5277687" cy="4160113"/>
          </a:xfrm>
          <a:prstGeom prst="rect">
            <a:avLst/>
          </a:prstGeom>
        </p:spPr>
      </p:pic>
    </p:spTree>
    <p:extLst>
      <p:ext uri="{BB962C8B-B14F-4D97-AF65-F5344CB8AC3E}">
        <p14:creationId xmlns:p14="http://schemas.microsoft.com/office/powerpoint/2010/main" val="31404549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smtClean="0"/>
              <a:t>Introduction</a:t>
            </a:r>
          </a:p>
          <a:p>
            <a:pPr marL="342900" indent="-342900"/>
            <a:r>
              <a:rPr lang="en-US" dirty="0"/>
              <a:t>Monolix requirements (tasks to perform</a:t>
            </a:r>
            <a:r>
              <a:rPr lang="en-US" dirty="0" smtClean="0"/>
              <a:t>)</a:t>
            </a:r>
          </a:p>
          <a:p>
            <a:pPr marL="342900" indent="-342900"/>
            <a:r>
              <a:rPr lang="en-US" dirty="0" smtClean="0"/>
              <a:t>Installation</a:t>
            </a:r>
          </a:p>
          <a:p>
            <a:pPr marL="342900" indent="-342900"/>
            <a:r>
              <a:rPr lang="en-US" dirty="0" smtClean="0"/>
              <a:t>Architecture</a:t>
            </a:r>
          </a:p>
          <a:p>
            <a:pPr marL="342900" indent="-342900"/>
            <a:r>
              <a:rPr lang="en-US" dirty="0"/>
              <a:t>Built-in example and default plots</a:t>
            </a:r>
          </a:p>
          <a:p>
            <a:pPr marL="342900" indent="-342900"/>
            <a:r>
              <a:rPr lang="en-US" dirty="0">
                <a:solidFill>
                  <a:schemeClr val="accent1"/>
                </a:solidFill>
              </a:rPr>
              <a:t>Report generation</a:t>
            </a:r>
          </a:p>
          <a:p>
            <a:pPr marL="342900" indent="-342900"/>
            <a:r>
              <a:rPr lang="en-US" dirty="0" smtClean="0"/>
              <a:t>Advanced Controller creation</a:t>
            </a:r>
          </a:p>
          <a:p>
            <a:pPr lvl="1"/>
            <a:r>
              <a:rPr lang="en-US" dirty="0" smtClean="0"/>
              <a:t>Single endpoint models</a:t>
            </a:r>
          </a:p>
          <a:p>
            <a:pPr lvl="1"/>
            <a:r>
              <a:rPr lang="en-US" dirty="0" smtClean="0"/>
              <a:t>Multiple endpoint models</a:t>
            </a:r>
          </a:p>
          <a:p>
            <a:pPr lvl="1"/>
            <a:r>
              <a:rPr lang="en-US" dirty="0" smtClean="0"/>
              <a:t>Models with covariates</a:t>
            </a:r>
          </a:p>
          <a:p>
            <a:pPr marL="342900" indent="-342900"/>
            <a:r>
              <a:rPr lang="en-US" dirty="0"/>
              <a:t>VPC (Visual Predictive Checks</a:t>
            </a:r>
            <a:r>
              <a:rPr lang="en-US" dirty="0" smtClean="0"/>
              <a:t>)</a:t>
            </a:r>
            <a:endParaRPr lang="en-US" dirty="0"/>
          </a:p>
          <a:p>
            <a:pPr marL="342900" indent="-342900"/>
            <a:r>
              <a:rPr lang="en-US" dirty="0" smtClean="0"/>
              <a:t>Plots customization</a:t>
            </a:r>
          </a:p>
          <a:p>
            <a:pPr marL="342900" indent="-342900"/>
            <a:r>
              <a:rPr lang="en-US" dirty="0" smtClean="0"/>
              <a:t>Stratification, filtering and other features</a:t>
            </a:r>
          </a:p>
          <a:p>
            <a:pPr marL="342900" indent="-342900"/>
            <a:r>
              <a:rPr lang="en-US" dirty="0" smtClean="0"/>
              <a:t>How to provide feedback?</a:t>
            </a:r>
            <a:endParaRPr lang="en-US" dirty="0"/>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rgbClr val="7F7F7F"/>
                </a:solidFill>
                <a:effectLst/>
                <a:uLnTx/>
                <a:uFillTx/>
                <a:latin typeface="Arial" panose="020B0604020202020204"/>
                <a:ea typeface="+mn-ea"/>
                <a:cs typeface="+mn-cs"/>
              </a:rPr>
              <a:t> | ggPMX | Public</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8" name="Slide Number Placeholder 7"/>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7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uk-UA"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601410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3257550"/>
            <a:ext cx="8229600" cy="130645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latin typeface="Consolas" panose="020B0609020204030204" pitchFamily="49" charset="0"/>
                <a:cs typeface="Consolas" panose="020B0609020204030204" pitchFamily="49" charset="0"/>
              </a:rPr>
              <a:t>theophylline = </a:t>
            </a:r>
            <a:r>
              <a:rPr lang="en-US" sz="1350" dirty="0" err="1">
                <a:solidFill>
                  <a:schemeClr val="tx1"/>
                </a:solidFill>
                <a:latin typeface="Consolas" panose="020B0609020204030204" pitchFamily="49" charset="0"/>
                <a:cs typeface="Consolas" panose="020B0609020204030204" pitchFamily="49" charset="0"/>
              </a:rPr>
              <a:t>file.path</a:t>
            </a:r>
            <a:r>
              <a:rPr lang="en-US" sz="1350" dirty="0">
                <a:solidFill>
                  <a:schemeClr val="tx1"/>
                </a:solidFill>
                <a:latin typeface="Consolas" panose="020B0609020204030204" pitchFamily="49" charset="0"/>
                <a:cs typeface="Consolas" panose="020B0609020204030204" pitchFamily="49" charset="0"/>
              </a:rPr>
              <a:t>(</a:t>
            </a:r>
            <a:r>
              <a:rPr lang="en-US" sz="1350" dirty="0" err="1">
                <a:solidFill>
                  <a:schemeClr val="tx1"/>
                </a:solidFill>
                <a:latin typeface="Consolas" panose="020B0609020204030204" pitchFamily="49" charset="0"/>
                <a:cs typeface="Consolas" panose="020B0609020204030204" pitchFamily="49" charset="0"/>
              </a:rPr>
              <a:t>system.file</a:t>
            </a:r>
            <a:r>
              <a:rPr lang="en-US" sz="1350" dirty="0">
                <a:solidFill>
                  <a:schemeClr val="tx1"/>
                </a:solidFill>
                <a:latin typeface="Consolas" panose="020B0609020204030204" pitchFamily="49" charset="0"/>
                <a:cs typeface="Consolas" panose="020B0609020204030204" pitchFamily="49" charset="0"/>
              </a:rPr>
              <a:t>(package = "</a:t>
            </a:r>
            <a:r>
              <a:rPr lang="en-US" sz="1350" dirty="0" err="1">
                <a:solidFill>
                  <a:schemeClr val="tx1"/>
                </a:solidFill>
                <a:latin typeface="Consolas" panose="020B0609020204030204" pitchFamily="49" charset="0"/>
                <a:cs typeface="Consolas" panose="020B0609020204030204" pitchFamily="49" charset="0"/>
              </a:rPr>
              <a:t>ggPMX</a:t>
            </a:r>
            <a:r>
              <a:rPr lang="en-US" sz="1350" dirty="0">
                <a:solidFill>
                  <a:schemeClr val="tx1"/>
                </a:solidFill>
                <a:latin typeface="Consolas" panose="020B0609020204030204" pitchFamily="49" charset="0"/>
                <a:cs typeface="Consolas" panose="020B0609020204030204" pitchFamily="49" charset="0"/>
              </a:rPr>
              <a:t>"), 				"</a:t>
            </a:r>
            <a:r>
              <a:rPr lang="en-US" sz="1350" dirty="0" err="1">
                <a:solidFill>
                  <a:schemeClr val="tx1"/>
                </a:solidFill>
                <a:latin typeface="Consolas" panose="020B0609020204030204" pitchFamily="49" charset="0"/>
                <a:cs typeface="Consolas" panose="020B0609020204030204" pitchFamily="49" charset="0"/>
              </a:rPr>
              <a:t>testdata</a:t>
            </a:r>
            <a:r>
              <a:rPr lang="en-US" sz="1350" dirty="0">
                <a:solidFill>
                  <a:schemeClr val="tx1"/>
                </a:solidFill>
                <a:latin typeface="Consolas" panose="020B0609020204030204" pitchFamily="49" charset="0"/>
                <a:cs typeface="Consolas" panose="020B0609020204030204" pitchFamily="49" charset="0"/>
              </a:rPr>
              <a:t>", "theophylline")</a:t>
            </a:r>
          </a:p>
          <a:p>
            <a:r>
              <a:rPr lang="en-US" sz="1350" dirty="0" err="1">
                <a:solidFill>
                  <a:schemeClr val="tx1"/>
                </a:solidFill>
                <a:latin typeface="Consolas" panose="020B0609020204030204" pitchFamily="49" charset="0"/>
                <a:cs typeface="Consolas" panose="020B0609020204030204" pitchFamily="49" charset="0"/>
              </a:rPr>
              <a:t>work_dir</a:t>
            </a:r>
            <a:r>
              <a:rPr lang="en-US" sz="1350" dirty="0">
                <a:solidFill>
                  <a:schemeClr val="tx1"/>
                </a:solidFill>
                <a:latin typeface="Consolas" panose="020B0609020204030204" pitchFamily="49" charset="0"/>
                <a:cs typeface="Consolas" panose="020B0609020204030204" pitchFamily="49" charset="0"/>
              </a:rPr>
              <a:t>     = </a:t>
            </a:r>
            <a:r>
              <a:rPr lang="en-US" sz="1350" dirty="0" err="1">
                <a:solidFill>
                  <a:schemeClr val="tx1"/>
                </a:solidFill>
                <a:latin typeface="Consolas" panose="020B0609020204030204" pitchFamily="49" charset="0"/>
                <a:cs typeface="Consolas" panose="020B0609020204030204" pitchFamily="49" charset="0"/>
              </a:rPr>
              <a:t>file.path</a:t>
            </a:r>
            <a:r>
              <a:rPr lang="en-US" sz="1350" dirty="0">
                <a:solidFill>
                  <a:schemeClr val="tx1"/>
                </a:solidFill>
                <a:latin typeface="Consolas" panose="020B0609020204030204" pitchFamily="49" charset="0"/>
                <a:cs typeface="Consolas" panose="020B0609020204030204" pitchFamily="49" charset="0"/>
              </a:rPr>
              <a:t>(theophylline, "Monolix")</a:t>
            </a:r>
          </a:p>
          <a:p>
            <a:endParaRPr lang="en-US" sz="1350" dirty="0">
              <a:solidFill>
                <a:schemeClr val="tx1"/>
              </a:solidFill>
              <a:latin typeface="Consolas" panose="020B0609020204030204" pitchFamily="49" charset="0"/>
              <a:cs typeface="Consolas" panose="020B0609020204030204" pitchFamily="49" charset="0"/>
            </a:endParaRPr>
          </a:p>
          <a:p>
            <a:r>
              <a:rPr lang="en-US" sz="1350" dirty="0" err="1">
                <a:solidFill>
                  <a:schemeClr val="tx1"/>
                </a:solidFill>
                <a:latin typeface="Consolas" panose="020B0609020204030204" pitchFamily="49" charset="0"/>
                <a:cs typeface="Consolas" panose="020B0609020204030204" pitchFamily="49" charset="0"/>
              </a:rPr>
              <a:t>ctr</a:t>
            </a:r>
            <a:r>
              <a:rPr lang="en-US" sz="1350" dirty="0">
                <a:solidFill>
                  <a:schemeClr val="tx1"/>
                </a:solidFill>
                <a:latin typeface="Consolas" panose="020B0609020204030204" pitchFamily="49" charset="0"/>
                <a:cs typeface="Consolas" panose="020B0609020204030204" pitchFamily="49" charset="0"/>
              </a:rPr>
              <a:t> %&gt;% </a:t>
            </a:r>
            <a:r>
              <a:rPr lang="en-US" sz="1350" b="1" dirty="0" err="1">
                <a:solidFill>
                  <a:schemeClr val="tx1"/>
                </a:solidFill>
                <a:latin typeface="Consolas" panose="020B0609020204030204" pitchFamily="49" charset="0"/>
                <a:cs typeface="Consolas" panose="020B0609020204030204" pitchFamily="49" charset="0"/>
              </a:rPr>
              <a:t>pmx_report</a:t>
            </a:r>
            <a:r>
              <a:rPr lang="en-US" sz="1350" dirty="0">
                <a:solidFill>
                  <a:schemeClr val="tx1"/>
                </a:solidFill>
                <a:latin typeface="Consolas" panose="020B0609020204030204" pitchFamily="49" charset="0"/>
                <a:cs typeface="Consolas" panose="020B0609020204030204" pitchFamily="49" charset="0"/>
              </a:rPr>
              <a:t>(name=’Diagnostic_plots2’, </a:t>
            </a:r>
          </a:p>
          <a:p>
            <a:r>
              <a:rPr lang="en-US" sz="1350" dirty="0">
                <a:solidFill>
                  <a:schemeClr val="tx1"/>
                </a:solidFill>
                <a:latin typeface="Consolas" panose="020B0609020204030204" pitchFamily="49" charset="0"/>
                <a:cs typeface="Consolas" panose="020B0609020204030204" pitchFamily="49" charset="0"/>
              </a:rPr>
              <a:t>			</a:t>
            </a:r>
            <a:r>
              <a:rPr lang="en-US" sz="1350" dirty="0" err="1">
                <a:solidFill>
                  <a:schemeClr val="tx1"/>
                </a:solidFill>
                <a:latin typeface="Consolas" panose="020B0609020204030204" pitchFamily="49" charset="0"/>
                <a:cs typeface="Consolas" panose="020B0609020204030204" pitchFamily="49" charset="0"/>
              </a:rPr>
              <a:t>save_dir</a:t>
            </a:r>
            <a:r>
              <a:rPr lang="en-US" sz="1350" dirty="0">
                <a:solidFill>
                  <a:schemeClr val="tx1"/>
                </a:solidFill>
                <a:latin typeface="Consolas" panose="020B0609020204030204" pitchFamily="49" charset="0"/>
                <a:cs typeface="Consolas" panose="020B0609020204030204" pitchFamily="49" charset="0"/>
              </a:rPr>
              <a:t> = </a:t>
            </a:r>
            <a:r>
              <a:rPr lang="en-US" sz="1350" dirty="0" err="1">
                <a:solidFill>
                  <a:schemeClr val="tx1"/>
                </a:solidFill>
                <a:latin typeface="Consolas" panose="020B0609020204030204" pitchFamily="49" charset="0"/>
                <a:cs typeface="Consolas" panose="020B0609020204030204" pitchFamily="49" charset="0"/>
              </a:rPr>
              <a:t>work_dir</a:t>
            </a:r>
            <a:r>
              <a:rPr lang="en-US" sz="1350" dirty="0">
                <a:solidFill>
                  <a:schemeClr val="tx1"/>
                </a:solidFill>
                <a:latin typeface="Consolas" panose="020B0609020204030204" pitchFamily="49" charset="0"/>
                <a:cs typeface="Consolas" panose="020B0609020204030204" pitchFamily="49" charset="0"/>
              </a:rPr>
              <a:t>, format=’both’)</a:t>
            </a:r>
          </a:p>
        </p:txBody>
      </p:sp>
      <p:sp>
        <p:nvSpPr>
          <p:cNvPr id="2" name="Title 1"/>
          <p:cNvSpPr>
            <a:spLocks noGrp="1"/>
          </p:cNvSpPr>
          <p:nvPr>
            <p:ph type="title"/>
          </p:nvPr>
        </p:nvSpPr>
        <p:spPr/>
        <p:txBody>
          <a:bodyPr/>
          <a:lstStyle/>
          <a:p>
            <a:r>
              <a:rPr lang="en-US" dirty="0" smtClean="0"/>
              <a:t>Report generation</a:t>
            </a:r>
            <a:endParaRPr lang="en-US" dirty="0"/>
          </a:p>
        </p:txBody>
      </p:sp>
      <p:sp>
        <p:nvSpPr>
          <p:cNvPr id="3" name="Content Placeholder 2"/>
          <p:cNvSpPr>
            <a:spLocks noGrp="1"/>
          </p:cNvSpPr>
          <p:nvPr>
            <p:ph idx="1"/>
          </p:nvPr>
        </p:nvSpPr>
        <p:spPr>
          <a:xfrm>
            <a:off x="457199" y="939424"/>
            <a:ext cx="8229601" cy="2242542"/>
          </a:xfrm>
        </p:spPr>
        <p:txBody>
          <a:bodyPr>
            <a:normAutofit/>
          </a:bodyPr>
          <a:lstStyle/>
          <a:p>
            <a:r>
              <a:rPr lang="en-US" dirty="0" smtClean="0"/>
              <a:t>A pdf or </a:t>
            </a:r>
            <a:r>
              <a:rPr lang="en-US" dirty="0" err="1" smtClean="0"/>
              <a:t>docx</a:t>
            </a:r>
            <a:r>
              <a:rPr lang="en-US" dirty="0" smtClean="0"/>
              <a:t> report is created using </a:t>
            </a:r>
            <a:r>
              <a:rPr lang="en-US" b="1" dirty="0" err="1" smtClean="0">
                <a:solidFill>
                  <a:schemeClr val="accent1"/>
                </a:solidFill>
              </a:rPr>
              <a:t>pmx_report</a:t>
            </a:r>
            <a:r>
              <a:rPr lang="en-US" b="1" dirty="0" smtClean="0">
                <a:solidFill>
                  <a:schemeClr val="accent1"/>
                </a:solidFill>
              </a:rPr>
              <a:t>()</a:t>
            </a:r>
          </a:p>
          <a:p>
            <a:r>
              <a:rPr lang="en-US" dirty="0" smtClean="0"/>
              <a:t>Argument “format” can take 3 values:</a:t>
            </a:r>
          </a:p>
          <a:p>
            <a:pPr marL="264319" indent="-128588"/>
            <a:r>
              <a:rPr lang="en-US" sz="1275" dirty="0"/>
              <a:t>“</a:t>
            </a:r>
            <a:r>
              <a:rPr lang="en-US" sz="1275" b="1" dirty="0"/>
              <a:t>report</a:t>
            </a:r>
            <a:r>
              <a:rPr lang="en-US" sz="1275" dirty="0"/>
              <a:t>”: produces </a:t>
            </a:r>
            <a:r>
              <a:rPr lang="en-US" sz="1275" i="1" dirty="0"/>
              <a:t>name.pdf</a:t>
            </a:r>
            <a:r>
              <a:rPr lang="en-US" sz="1275" dirty="0"/>
              <a:t> and </a:t>
            </a:r>
            <a:r>
              <a:rPr lang="en-US" sz="1275" i="1" dirty="0"/>
              <a:t>name.docx</a:t>
            </a:r>
            <a:r>
              <a:rPr lang="en-US" sz="1275" dirty="0"/>
              <a:t>, located in </a:t>
            </a:r>
            <a:r>
              <a:rPr lang="en-US" sz="1275" i="1" dirty="0" err="1"/>
              <a:t>save_dir</a:t>
            </a:r>
            <a:r>
              <a:rPr lang="en-US" sz="1275" dirty="0"/>
              <a:t> with default diagnostic plots</a:t>
            </a:r>
          </a:p>
          <a:p>
            <a:pPr marL="264319" indent="-128588"/>
            <a:r>
              <a:rPr lang="en-US" sz="1275" dirty="0"/>
              <a:t>“</a:t>
            </a:r>
            <a:r>
              <a:rPr lang="en-US" sz="1275" b="1" dirty="0"/>
              <a:t>plots</a:t>
            </a:r>
            <a:r>
              <a:rPr lang="en-US" sz="1275" dirty="0"/>
              <a:t>”: produces a folder named </a:t>
            </a:r>
            <a:r>
              <a:rPr lang="en-US" sz="1275" i="1" dirty="0" err="1"/>
              <a:t>ggpmx_GOF</a:t>
            </a:r>
            <a:r>
              <a:rPr lang="en-US" sz="1275" dirty="0"/>
              <a:t> located in </a:t>
            </a:r>
            <a:r>
              <a:rPr lang="en-US" sz="1275" i="1" dirty="0" err="1"/>
              <a:t>save_dir</a:t>
            </a:r>
            <a:r>
              <a:rPr lang="en-US" sz="1275" dirty="0"/>
              <a:t> that contains all default diagnostic plots, each in a .pdf and .</a:t>
            </a:r>
            <a:r>
              <a:rPr lang="en-US" sz="1275" dirty="0" err="1"/>
              <a:t>png</a:t>
            </a:r>
            <a:r>
              <a:rPr lang="en-US" sz="1275" dirty="0"/>
              <a:t> file. Plots are numerated with an unique identifier (ex: ebe_box-1.pdf).</a:t>
            </a:r>
          </a:p>
          <a:p>
            <a:pPr marL="264319" indent="-128588">
              <a:spcAft>
                <a:spcPts val="450"/>
              </a:spcAft>
            </a:pPr>
            <a:r>
              <a:rPr lang="en-US" sz="1275" dirty="0"/>
              <a:t>“</a:t>
            </a:r>
            <a:r>
              <a:rPr lang="en-US" sz="1275" b="1" dirty="0"/>
              <a:t>both</a:t>
            </a:r>
            <a:r>
              <a:rPr lang="en-US" sz="1275" dirty="0"/>
              <a:t>”: is a combination of the two options above</a:t>
            </a:r>
          </a:p>
          <a:p>
            <a:r>
              <a:rPr lang="en-US" dirty="0" smtClean="0"/>
              <a:t>Argument “</a:t>
            </a:r>
            <a:r>
              <a:rPr lang="en-US" dirty="0" err="1" smtClean="0"/>
              <a:t>save_dir</a:t>
            </a:r>
            <a:r>
              <a:rPr lang="en-US" dirty="0" smtClean="0"/>
              <a:t>” is the folder where you want the report</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41</a:t>
            </a:fld>
            <a:endParaRPr lang="uk-UA" dirty="0"/>
          </a:p>
        </p:txBody>
      </p:sp>
      <p:graphicFrame>
        <p:nvGraphicFramePr>
          <p:cNvPr id="7" name="Object 6"/>
          <p:cNvGraphicFramePr>
            <a:graphicFrameLocks noChangeAspect="1"/>
          </p:cNvGraphicFramePr>
          <p:nvPr>
            <p:extLst>
              <p:ext uri="{D42A27DB-BD31-4B8C-83A1-F6EECF244321}">
                <p14:modId xmlns:p14="http://schemas.microsoft.com/office/powerpoint/2010/main" val="665491497"/>
              </p:ext>
            </p:extLst>
          </p:nvPr>
        </p:nvGraphicFramePr>
        <p:xfrm>
          <a:off x="7620000" y="1158594"/>
          <a:ext cx="765527" cy="645914"/>
        </p:xfrm>
        <a:graphic>
          <a:graphicData uri="http://schemas.openxmlformats.org/presentationml/2006/ole">
            <mc:AlternateContent xmlns:mc="http://schemas.openxmlformats.org/markup-compatibility/2006">
              <mc:Choice xmlns:v="urn:schemas-microsoft-com:vml" Requires="v">
                <p:oleObj spid="_x0000_s2083" name="Acrobat Document" showAsIcon="1" r:id="rId3" imgW="914400" imgH="771480" progId="Acrobat.Document.2015">
                  <p:embed/>
                </p:oleObj>
              </mc:Choice>
              <mc:Fallback>
                <p:oleObj name="Acrobat Document" showAsIcon="1" r:id="rId3" imgW="914400" imgH="771480" progId="Acrobat.Document.2015">
                  <p:embed/>
                  <p:pic>
                    <p:nvPicPr>
                      <p:cNvPr id="7" name="Object 6"/>
                      <p:cNvPicPr/>
                      <p:nvPr/>
                    </p:nvPicPr>
                    <p:blipFill>
                      <a:blip r:embed="rId4"/>
                      <a:stretch>
                        <a:fillRect/>
                      </a:stretch>
                    </p:blipFill>
                    <p:spPr>
                      <a:xfrm>
                        <a:off x="7620000" y="1158594"/>
                        <a:ext cx="765527" cy="645914"/>
                      </a:xfrm>
                      <a:prstGeom prst="rect">
                        <a:avLst/>
                      </a:prstGeom>
                    </p:spPr>
                  </p:pic>
                </p:oleObj>
              </mc:Fallback>
            </mc:AlternateContent>
          </a:graphicData>
        </a:graphic>
      </p:graphicFrame>
    </p:spTree>
    <p:extLst>
      <p:ext uri="{BB962C8B-B14F-4D97-AF65-F5344CB8AC3E}">
        <p14:creationId xmlns:p14="http://schemas.microsoft.com/office/powerpoint/2010/main" val="27287965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the report template</a:t>
            </a:r>
            <a:endParaRPr lang="en-US" dirty="0"/>
          </a:p>
        </p:txBody>
      </p:sp>
      <p:sp>
        <p:nvSpPr>
          <p:cNvPr id="3" name="Content Placeholder 2"/>
          <p:cNvSpPr>
            <a:spLocks noGrp="1"/>
          </p:cNvSpPr>
          <p:nvPr>
            <p:ph idx="1"/>
          </p:nvPr>
        </p:nvSpPr>
        <p:spPr>
          <a:xfrm>
            <a:off x="534489" y="931649"/>
            <a:ext cx="6046998" cy="3394710"/>
          </a:xfrm>
        </p:spPr>
        <p:txBody>
          <a:bodyPr>
            <a:normAutofit/>
          </a:bodyPr>
          <a:lstStyle/>
          <a:p>
            <a:r>
              <a:rPr lang="en-US" sz="1500" dirty="0"/>
              <a:t>The user can customize the default report by creating a “template”. </a:t>
            </a:r>
          </a:p>
          <a:p>
            <a:r>
              <a:rPr lang="en-US" sz="1500" dirty="0"/>
              <a:t>To create a template, do the following:</a:t>
            </a:r>
          </a:p>
          <a:p>
            <a:pPr marL="428625" lvl="1" indent="-257175">
              <a:buFont typeface="+mj-lt"/>
              <a:buAutoNum type="arabicPeriod"/>
            </a:pPr>
            <a:r>
              <a:rPr lang="en-US" sz="1200" dirty="0"/>
              <a:t>create a default report with the following command:</a:t>
            </a:r>
          </a:p>
          <a:p>
            <a:pPr marL="428625" lvl="1" indent="-257175">
              <a:buFont typeface="+mj-lt"/>
              <a:buAutoNum type="arabicPeriod"/>
            </a:pPr>
            <a:endParaRPr lang="en-US" sz="1200" dirty="0"/>
          </a:p>
          <a:p>
            <a:pPr marL="428625" lvl="1" indent="-257175">
              <a:buFont typeface="+mj-lt"/>
              <a:buAutoNum type="arabicPeriod"/>
            </a:pPr>
            <a:endParaRPr lang="en-US" sz="1200" dirty="0"/>
          </a:p>
          <a:p>
            <a:pPr marL="428625" lvl="1" indent="-257175">
              <a:buFont typeface="+mj-lt"/>
              <a:buAutoNum type="arabicPeriod"/>
            </a:pPr>
            <a:endParaRPr lang="en-US" sz="1200" dirty="0"/>
          </a:p>
          <a:p>
            <a:pPr marL="428625" lvl="1" indent="-257175">
              <a:buFont typeface="+mj-lt"/>
              <a:buAutoNum type="arabicPeriod"/>
            </a:pPr>
            <a:r>
              <a:rPr lang="en-US" sz="1200" dirty="0"/>
              <a:t>The resulting </a:t>
            </a:r>
            <a:r>
              <a:rPr lang="en-US" sz="1200" dirty="0" err="1"/>
              <a:t>Rmarkdown</a:t>
            </a:r>
            <a:r>
              <a:rPr lang="en-US" sz="1200" dirty="0"/>
              <a:t> file (Diagnostic_plots1.Rmd) is the “ new template”. </a:t>
            </a:r>
          </a:p>
          <a:p>
            <a:r>
              <a:rPr lang="en-US" sz="1500" dirty="0"/>
              <a:t>Modify Diagnostic_plots1.Rmd as desired (ex: change the size and settings of some figures) and save the modified file.</a:t>
            </a:r>
          </a:p>
          <a:p>
            <a:r>
              <a:rPr lang="en-US" sz="1500" dirty="0"/>
              <a:t>Create a report using the new template:</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42</a:t>
            </a:fld>
            <a:endParaRPr lang="uk-UA" dirty="0"/>
          </a:p>
        </p:txBody>
      </p:sp>
      <p:sp>
        <p:nvSpPr>
          <p:cNvPr id="6" name="Rectangle 5"/>
          <p:cNvSpPr/>
          <p:nvPr/>
        </p:nvSpPr>
        <p:spPr>
          <a:xfrm>
            <a:off x="612638" y="1809750"/>
            <a:ext cx="7021506" cy="50783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latin typeface="Consolas" panose="020B0609020204030204" pitchFamily="49" charset="0"/>
                <a:cs typeface="Consolas" panose="020B0609020204030204" pitchFamily="49" charset="0"/>
              </a:rPr>
              <a:t>pmx_report</a:t>
            </a:r>
            <a:r>
              <a:rPr lang="en-US" sz="1350" dirty="0">
                <a:latin typeface="Consolas" panose="020B0609020204030204" pitchFamily="49" charset="0"/>
                <a:cs typeface="Consolas" panose="020B0609020204030204" pitchFamily="49" charset="0"/>
              </a:rPr>
              <a:t>(name=’Diagnostic_plots1’,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save_dir</a:t>
            </a:r>
            <a:r>
              <a:rPr lang="en-US" sz="1350" dirty="0">
                <a:latin typeface="Consolas" panose="020B0609020204030204" pitchFamily="49" charset="0"/>
                <a:cs typeface="Consolas" panose="020B0609020204030204" pitchFamily="49" charset="0"/>
              </a:rPr>
              <a:t> = </a:t>
            </a:r>
            <a:r>
              <a:rPr lang="en-US" sz="1350" dirty="0" err="1">
                <a:latin typeface="Consolas" panose="020B0609020204030204" pitchFamily="49" charset="0"/>
                <a:cs typeface="Consolas" panose="020B0609020204030204" pitchFamily="49" charset="0"/>
              </a:rPr>
              <a:t>work_dir</a:t>
            </a:r>
            <a:r>
              <a:rPr lang="en-US" sz="1350" dirty="0">
                <a:latin typeface="Consolas" panose="020B0609020204030204" pitchFamily="49" charset="0"/>
                <a:cs typeface="Consolas" panose="020B0609020204030204" pitchFamily="49" charset="0"/>
              </a:rPr>
              <a:t>, format=’both’)</a:t>
            </a:r>
          </a:p>
        </p:txBody>
      </p:sp>
      <p:sp>
        <p:nvSpPr>
          <p:cNvPr id="7" name="Rectangle 6"/>
          <p:cNvSpPr/>
          <p:nvPr/>
        </p:nvSpPr>
        <p:spPr>
          <a:xfrm>
            <a:off x="612638" y="3642766"/>
            <a:ext cx="7021506" cy="923330"/>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CF5C00"/>
                </a:solidFill>
                <a:latin typeface="Consolas" panose="020B0609020204030204" pitchFamily="49" charset="0"/>
                <a:cs typeface="Consolas" panose="020B0609020204030204" pitchFamily="49" charset="0"/>
              </a:rPr>
              <a:t>%&gt;% </a:t>
            </a:r>
            <a:r>
              <a:rPr lang="en-US" sz="1350" b="1" dirty="0" err="1">
                <a:solidFill>
                  <a:srgbClr val="214A88"/>
                </a:solidFill>
                <a:latin typeface="Consolas" panose="020B0609020204030204" pitchFamily="49" charset="0"/>
                <a:cs typeface="Consolas" panose="020B0609020204030204" pitchFamily="49" charset="0"/>
              </a:rPr>
              <a:t>pmx_report</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name=</a:t>
            </a:r>
            <a:r>
              <a:rPr lang="en-US" sz="1350" dirty="0">
                <a:solidFill>
                  <a:srgbClr val="4F9A05"/>
                </a:solidFill>
                <a:latin typeface="Consolas" panose="020B0609020204030204" pitchFamily="49" charset="0"/>
                <a:cs typeface="Consolas" panose="020B0609020204030204" pitchFamily="49" charset="0"/>
              </a:rPr>
              <a:t>’Diagnostic_plots3’</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save_dir</a:t>
            </a:r>
            <a:r>
              <a:rPr lang="en-US" sz="1350" dirty="0">
                <a:solidFill>
                  <a:srgbClr val="214A88"/>
                </a:solidFill>
                <a:latin typeface="Consolas" panose="020B0609020204030204" pitchFamily="49" charset="0"/>
                <a:cs typeface="Consolas" panose="020B0609020204030204" pitchFamily="49" charset="0"/>
              </a:rPr>
              <a:t> = </a:t>
            </a:r>
            <a:r>
              <a:rPr lang="en-US" sz="1350" dirty="0" err="1">
                <a:solidFill>
                  <a:srgbClr val="000000"/>
                </a:solidFill>
                <a:latin typeface="Consolas" panose="020B0609020204030204" pitchFamily="49" charset="0"/>
                <a:cs typeface="Consolas" panose="020B0609020204030204" pitchFamily="49" charset="0"/>
              </a:rPr>
              <a:t>work_dir</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format=</a:t>
            </a:r>
            <a:r>
              <a:rPr lang="en-US" sz="1350" dirty="0">
                <a:solidFill>
                  <a:srgbClr val="4F9A05"/>
                </a:solidFill>
                <a:latin typeface="Consolas" panose="020B0609020204030204" pitchFamily="49" charset="0"/>
                <a:cs typeface="Consolas" panose="020B0609020204030204" pitchFamily="49" charset="0"/>
              </a:rPr>
              <a:t>’report’</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template=</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(work_dir,</a:t>
            </a:r>
            <a:r>
              <a:rPr lang="en-US" sz="1350" dirty="0">
                <a:solidFill>
                  <a:srgbClr val="4F9A05"/>
                </a:solidFill>
                <a:latin typeface="Consolas" panose="020B0609020204030204" pitchFamily="49" charset="0"/>
                <a:cs typeface="Consolas" panose="020B0609020204030204" pitchFamily="49" charset="0"/>
              </a:rPr>
              <a:t>’Diagnostic_plots1.Rmd’</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9381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smtClean="0"/>
              <a:t>Introduction</a:t>
            </a:r>
          </a:p>
          <a:p>
            <a:pPr marL="342900" indent="-342900"/>
            <a:r>
              <a:rPr lang="en-US" dirty="0"/>
              <a:t>Monolix requirements (tasks to perform</a:t>
            </a:r>
            <a:r>
              <a:rPr lang="en-US" dirty="0" smtClean="0"/>
              <a:t>)</a:t>
            </a:r>
          </a:p>
          <a:p>
            <a:pPr marL="342900" indent="-342900"/>
            <a:r>
              <a:rPr lang="en-US" dirty="0" smtClean="0"/>
              <a:t>Installation</a:t>
            </a:r>
          </a:p>
          <a:p>
            <a:pPr marL="342900" indent="-342900"/>
            <a:r>
              <a:rPr lang="en-US" dirty="0" smtClean="0"/>
              <a:t>Architecture</a:t>
            </a:r>
          </a:p>
          <a:p>
            <a:pPr marL="342900" indent="-342900"/>
            <a:r>
              <a:rPr lang="en-US" dirty="0" smtClean="0"/>
              <a:t>Built-in example and default plots</a:t>
            </a:r>
          </a:p>
          <a:p>
            <a:pPr marL="342900" indent="-342900"/>
            <a:r>
              <a:rPr lang="en-US" dirty="0"/>
              <a:t>Report </a:t>
            </a:r>
            <a:r>
              <a:rPr lang="en-US" dirty="0" smtClean="0"/>
              <a:t>generation</a:t>
            </a:r>
          </a:p>
          <a:p>
            <a:pPr marL="342900" indent="-342900"/>
            <a:r>
              <a:rPr lang="en-US" dirty="0" smtClean="0">
                <a:solidFill>
                  <a:schemeClr val="accent1"/>
                </a:solidFill>
              </a:rPr>
              <a:t>Advanced Controller creation</a:t>
            </a:r>
          </a:p>
          <a:p>
            <a:pPr lvl="1"/>
            <a:r>
              <a:rPr lang="en-US" dirty="0" smtClean="0">
                <a:solidFill>
                  <a:schemeClr val="accent1"/>
                </a:solidFill>
              </a:rPr>
              <a:t>Single endpoint models</a:t>
            </a:r>
          </a:p>
          <a:p>
            <a:pPr lvl="1"/>
            <a:r>
              <a:rPr lang="en-US" dirty="0" smtClean="0">
                <a:solidFill>
                  <a:schemeClr val="accent1"/>
                </a:solidFill>
              </a:rPr>
              <a:t>Multiple endpoint models</a:t>
            </a:r>
          </a:p>
          <a:p>
            <a:pPr lvl="1"/>
            <a:r>
              <a:rPr lang="en-US" dirty="0" smtClean="0">
                <a:solidFill>
                  <a:schemeClr val="accent1"/>
                </a:solidFill>
              </a:rPr>
              <a:t>Models with covariates</a:t>
            </a:r>
          </a:p>
          <a:p>
            <a:pPr marL="342900" indent="-342900"/>
            <a:r>
              <a:rPr lang="en-US" dirty="0"/>
              <a:t>VPC (Visual Predictive Checks</a:t>
            </a:r>
            <a:r>
              <a:rPr lang="en-US" dirty="0" smtClean="0"/>
              <a:t>)</a:t>
            </a:r>
            <a:endParaRPr lang="en-US" dirty="0"/>
          </a:p>
          <a:p>
            <a:pPr marL="342900" indent="-342900"/>
            <a:r>
              <a:rPr lang="en-US" dirty="0" smtClean="0"/>
              <a:t>Plots customization</a:t>
            </a:r>
          </a:p>
          <a:p>
            <a:pPr marL="342900" indent="-342900"/>
            <a:r>
              <a:rPr lang="en-US" dirty="0" smtClean="0"/>
              <a:t>Stratification, filtering and other features</a:t>
            </a:r>
          </a:p>
          <a:p>
            <a:pPr marL="342900" indent="-342900"/>
            <a:r>
              <a:rPr lang="en-US" dirty="0" smtClean="0"/>
              <a:t>How to provide feedback?</a:t>
            </a:r>
            <a:endParaRPr lang="en-US" dirty="0"/>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rgbClr val="7F7F7F"/>
                </a:solidFill>
                <a:effectLst/>
                <a:uLnTx/>
                <a:uFillTx/>
                <a:latin typeface="Arial" panose="020B0604020202020204"/>
                <a:ea typeface="+mn-ea"/>
                <a:cs typeface="+mn-cs"/>
              </a:rPr>
              <a:t> | ggPMX | Public</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8" name="Slide Number Placeholder 7"/>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7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uk-UA"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821822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Controller creation -Single endpoint</a:t>
            </a:r>
            <a:endParaRPr lang="en-US" dirty="0"/>
          </a:p>
        </p:txBody>
      </p:sp>
      <p:sp>
        <p:nvSpPr>
          <p:cNvPr id="3" name="Content Placeholder 2"/>
          <p:cNvSpPr>
            <a:spLocks noGrp="1"/>
          </p:cNvSpPr>
          <p:nvPr>
            <p:ph idx="1"/>
          </p:nvPr>
        </p:nvSpPr>
        <p:spPr/>
        <p:txBody>
          <a:bodyPr/>
          <a:lstStyle/>
          <a:p>
            <a:r>
              <a:rPr lang="en-US" dirty="0"/>
              <a:t>The function </a:t>
            </a:r>
            <a:r>
              <a:rPr lang="en-US" dirty="0" err="1"/>
              <a:t>pmx</a:t>
            </a:r>
            <a:r>
              <a:rPr lang="en-US" dirty="0"/>
              <a:t>() is the generic function for c</a:t>
            </a:r>
            <a:r>
              <a:rPr lang="en-US" dirty="0" smtClean="0"/>
              <a:t>reating </a:t>
            </a:r>
            <a:r>
              <a:rPr lang="en-US" dirty="0"/>
              <a:t>a Controller.</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44</a:t>
            </a:fld>
            <a:endParaRPr lang="uk-UA" dirty="0"/>
          </a:p>
        </p:txBody>
      </p:sp>
      <p:sp>
        <p:nvSpPr>
          <p:cNvPr id="9" name="Rectangle 8"/>
          <p:cNvSpPr/>
          <p:nvPr/>
        </p:nvSpPr>
        <p:spPr>
          <a:xfrm>
            <a:off x="457200" y="3165817"/>
            <a:ext cx="8229600" cy="1384995"/>
          </a:xfrm>
          <a:prstGeom prst="rect">
            <a:avLst/>
          </a:prstGeom>
          <a:solidFill>
            <a:schemeClr val="accent4">
              <a:lumMod val="20000"/>
              <a:lumOff val="80000"/>
            </a:schemeClr>
          </a:solidFill>
        </p:spPr>
        <p:txBody>
          <a:bodyPr wrap="square">
            <a:spAutoFit/>
          </a:bodyPr>
          <a:lstStyle/>
          <a:p>
            <a:r>
              <a:rPr lang="en-US" sz="1200" dirty="0" err="1">
                <a:solidFill>
                  <a:srgbClr val="000000"/>
                </a:solidFill>
                <a:latin typeface="Consolas" panose="020B0609020204030204" pitchFamily="49" charset="0"/>
                <a:cs typeface="Consolas" panose="020B0609020204030204" pitchFamily="49" charset="0"/>
              </a:rPr>
              <a:t>theophylline_path</a:t>
            </a:r>
            <a:r>
              <a:rPr lang="en-US" sz="1200" dirty="0">
                <a:solidFill>
                  <a:srgbClr val="000000"/>
                </a:solidFill>
                <a:latin typeface="Consolas" panose="020B0609020204030204" pitchFamily="49" charset="0"/>
                <a:cs typeface="Consolas" panose="020B0609020204030204" pitchFamily="49" charset="0"/>
              </a:rPr>
              <a:t> = </a:t>
            </a:r>
            <a:r>
              <a:rPr lang="en-US" sz="1200" b="1" dirty="0" err="1">
                <a:solidFill>
                  <a:srgbClr val="214A88"/>
                </a:solidFill>
                <a:latin typeface="Consolas" panose="020B0609020204030204" pitchFamily="49" charset="0"/>
                <a:cs typeface="Consolas" panose="020B0609020204030204" pitchFamily="49" charset="0"/>
              </a:rPr>
              <a:t>file.path</a:t>
            </a:r>
            <a:r>
              <a:rPr lang="en-US" sz="1200" dirty="0">
                <a:solidFill>
                  <a:srgbClr val="000000"/>
                </a:solidFill>
                <a:latin typeface="Consolas" panose="020B0609020204030204" pitchFamily="49" charset="0"/>
                <a:cs typeface="Consolas" panose="020B0609020204030204" pitchFamily="49" charset="0"/>
              </a:rPr>
              <a:t>(</a:t>
            </a:r>
            <a:r>
              <a:rPr lang="en-US" sz="1200" b="1" dirty="0" err="1">
                <a:solidFill>
                  <a:srgbClr val="214A88"/>
                </a:solidFill>
                <a:latin typeface="Consolas" panose="020B0609020204030204" pitchFamily="49" charset="0"/>
                <a:cs typeface="Consolas" panose="020B0609020204030204" pitchFamily="49" charset="0"/>
              </a:rPr>
              <a:t>system.file</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214A88"/>
                </a:solidFill>
                <a:latin typeface="Consolas" panose="020B0609020204030204" pitchFamily="49" charset="0"/>
                <a:cs typeface="Consolas" panose="020B0609020204030204" pitchFamily="49" charset="0"/>
              </a:rPr>
              <a:t>package = </a:t>
            </a:r>
            <a:r>
              <a:rPr lang="en-US" sz="1200" dirty="0">
                <a:solidFill>
                  <a:srgbClr val="4F9A05"/>
                </a:solidFill>
                <a:latin typeface="Consolas" panose="020B0609020204030204" pitchFamily="49" charset="0"/>
                <a:cs typeface="Consolas" panose="020B0609020204030204" pitchFamily="49" charset="0"/>
              </a:rPr>
              <a:t>"</a:t>
            </a:r>
            <a:r>
              <a:rPr lang="en-US" sz="1200" dirty="0" err="1">
                <a:solidFill>
                  <a:srgbClr val="4F9A05"/>
                </a:solidFill>
                <a:latin typeface="Consolas" panose="020B0609020204030204" pitchFamily="49" charset="0"/>
                <a:cs typeface="Consolas" panose="020B0609020204030204" pitchFamily="49" charset="0"/>
              </a:rPr>
              <a:t>ggPMX</a:t>
            </a:r>
            <a:r>
              <a:rPr lang="en-US" sz="1200" dirty="0">
                <a:solidFill>
                  <a:srgbClr val="4F9A05"/>
                </a:solidFill>
                <a:latin typeface="Consolas" panose="020B0609020204030204" pitchFamily="49" charset="0"/>
                <a:cs typeface="Consolas" panose="020B0609020204030204" pitchFamily="49" charset="0"/>
              </a:rPr>
              <a:t>"</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4F9A05"/>
                </a:solidFill>
                <a:latin typeface="Consolas" panose="020B0609020204030204" pitchFamily="49" charset="0"/>
                <a:cs typeface="Consolas" panose="020B0609020204030204" pitchFamily="49" charset="0"/>
              </a:rPr>
              <a:t>"</a:t>
            </a:r>
            <a:r>
              <a:rPr lang="en-US" sz="1200" dirty="0" err="1">
                <a:solidFill>
                  <a:srgbClr val="4F9A05"/>
                </a:solidFill>
                <a:latin typeface="Consolas" panose="020B0609020204030204" pitchFamily="49" charset="0"/>
                <a:cs typeface="Consolas" panose="020B0609020204030204" pitchFamily="49" charset="0"/>
              </a:rPr>
              <a:t>testdata</a:t>
            </a:r>
            <a:r>
              <a:rPr lang="en-US" sz="1200" dirty="0">
                <a:solidFill>
                  <a:srgbClr val="4F9A05"/>
                </a:solidFill>
                <a:latin typeface="Consolas" panose="020B0609020204030204" pitchFamily="49" charset="0"/>
                <a:cs typeface="Consolas" panose="020B0609020204030204" pitchFamily="49" charset="0"/>
              </a:rPr>
              <a:t>"</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4F9A05"/>
                </a:solidFill>
                <a:latin typeface="Consolas" panose="020B0609020204030204" pitchFamily="49" charset="0"/>
                <a:cs typeface="Consolas" panose="020B0609020204030204" pitchFamily="49" charset="0"/>
              </a:rPr>
              <a:t>"theophylline"</a:t>
            </a:r>
            <a:r>
              <a:rPr lang="en-US" sz="1200" dirty="0">
                <a:solidFill>
                  <a:srgbClr val="000000"/>
                </a:solidFill>
                <a:latin typeface="Consolas" panose="020B0609020204030204" pitchFamily="49" charset="0"/>
                <a:cs typeface="Consolas" panose="020B0609020204030204" pitchFamily="49" charset="0"/>
              </a:rPr>
              <a:t>)</a:t>
            </a:r>
          </a:p>
          <a:p>
            <a:r>
              <a:rPr lang="en-US" sz="1200" dirty="0" err="1">
                <a:solidFill>
                  <a:srgbClr val="000000"/>
                </a:solidFill>
                <a:latin typeface="Consolas" panose="020B0609020204030204" pitchFamily="49" charset="0"/>
                <a:cs typeface="Consolas" panose="020B0609020204030204" pitchFamily="49" charset="0"/>
              </a:rPr>
              <a:t>work_dir</a:t>
            </a:r>
            <a:r>
              <a:rPr lang="en-US" sz="1200" dirty="0">
                <a:solidFill>
                  <a:srgbClr val="000000"/>
                </a:solidFill>
                <a:latin typeface="Consolas" panose="020B0609020204030204" pitchFamily="49" charset="0"/>
                <a:cs typeface="Consolas" panose="020B0609020204030204" pitchFamily="49" charset="0"/>
              </a:rPr>
              <a:t>          = </a:t>
            </a:r>
            <a:r>
              <a:rPr lang="en-US" sz="1200" b="1" dirty="0" err="1">
                <a:solidFill>
                  <a:srgbClr val="214A88"/>
                </a:solidFill>
                <a:latin typeface="Consolas" panose="020B0609020204030204" pitchFamily="49" charset="0"/>
                <a:cs typeface="Consolas" panose="020B0609020204030204" pitchFamily="49" charset="0"/>
              </a:rPr>
              <a:t>file.path</a:t>
            </a:r>
            <a:r>
              <a:rPr lang="en-US" sz="1200" dirty="0">
                <a:solidFill>
                  <a:srgbClr val="000000"/>
                </a:solidFill>
                <a:latin typeface="Consolas" panose="020B0609020204030204" pitchFamily="49" charset="0"/>
                <a:cs typeface="Consolas" panose="020B0609020204030204" pitchFamily="49" charset="0"/>
              </a:rPr>
              <a:t>(</a:t>
            </a:r>
            <a:r>
              <a:rPr lang="en-US" sz="1200" dirty="0" err="1">
                <a:solidFill>
                  <a:srgbClr val="000000"/>
                </a:solidFill>
                <a:latin typeface="Consolas" panose="020B0609020204030204" pitchFamily="49" charset="0"/>
                <a:cs typeface="Consolas" panose="020B0609020204030204" pitchFamily="49" charset="0"/>
              </a:rPr>
              <a:t>theophylline_path</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4F9A05"/>
                </a:solidFill>
                <a:latin typeface="Consolas" panose="020B0609020204030204" pitchFamily="49" charset="0"/>
                <a:cs typeface="Consolas" panose="020B0609020204030204" pitchFamily="49" charset="0"/>
              </a:rPr>
              <a:t>"Monolix"</a:t>
            </a:r>
            <a:r>
              <a:rPr lang="en-US" sz="1200" dirty="0">
                <a:solidFill>
                  <a:srgbClr val="000000"/>
                </a:solidFill>
                <a:latin typeface="Consolas" panose="020B0609020204030204" pitchFamily="49" charset="0"/>
                <a:cs typeface="Consolas" panose="020B0609020204030204" pitchFamily="49" charset="0"/>
              </a:rPr>
              <a:t>)</a:t>
            </a:r>
          </a:p>
          <a:p>
            <a:r>
              <a:rPr lang="en-US" sz="1200" dirty="0" err="1">
                <a:solidFill>
                  <a:srgbClr val="000000"/>
                </a:solidFill>
                <a:latin typeface="Consolas" panose="020B0609020204030204" pitchFamily="49" charset="0"/>
                <a:cs typeface="Consolas" panose="020B0609020204030204" pitchFamily="49" charset="0"/>
              </a:rPr>
              <a:t>input_data</a:t>
            </a:r>
            <a:r>
              <a:rPr lang="en-US" sz="1200" dirty="0">
                <a:solidFill>
                  <a:srgbClr val="000000"/>
                </a:solidFill>
                <a:latin typeface="Consolas" panose="020B0609020204030204" pitchFamily="49" charset="0"/>
                <a:cs typeface="Consolas" panose="020B0609020204030204" pitchFamily="49" charset="0"/>
              </a:rPr>
              <a:t>        = </a:t>
            </a:r>
            <a:r>
              <a:rPr lang="en-US" sz="1200" b="1" dirty="0" err="1">
                <a:solidFill>
                  <a:srgbClr val="214A88"/>
                </a:solidFill>
                <a:latin typeface="Consolas" panose="020B0609020204030204" pitchFamily="49" charset="0"/>
                <a:cs typeface="Consolas" panose="020B0609020204030204" pitchFamily="49" charset="0"/>
              </a:rPr>
              <a:t>file.path</a:t>
            </a:r>
            <a:r>
              <a:rPr lang="en-US" sz="1200" dirty="0">
                <a:solidFill>
                  <a:srgbClr val="000000"/>
                </a:solidFill>
                <a:latin typeface="Consolas" panose="020B0609020204030204" pitchFamily="49" charset="0"/>
                <a:cs typeface="Consolas" panose="020B0609020204030204" pitchFamily="49" charset="0"/>
              </a:rPr>
              <a:t>(</a:t>
            </a:r>
            <a:r>
              <a:rPr lang="en-US" sz="1200" dirty="0" err="1">
                <a:solidFill>
                  <a:srgbClr val="000000"/>
                </a:solidFill>
                <a:latin typeface="Consolas" panose="020B0609020204030204" pitchFamily="49" charset="0"/>
                <a:cs typeface="Consolas" panose="020B0609020204030204" pitchFamily="49" charset="0"/>
              </a:rPr>
              <a:t>theophylline_path</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4F9A05"/>
                </a:solidFill>
                <a:latin typeface="Consolas" panose="020B0609020204030204" pitchFamily="49" charset="0"/>
                <a:cs typeface="Consolas" panose="020B0609020204030204" pitchFamily="49" charset="0"/>
              </a:rPr>
              <a:t>"data_pk.csv"</a:t>
            </a:r>
            <a:r>
              <a:rPr lang="en-US" sz="1200" dirty="0">
                <a:solidFill>
                  <a:srgbClr val="000000"/>
                </a:solidFill>
                <a:latin typeface="Consolas" panose="020B0609020204030204" pitchFamily="49" charset="0"/>
                <a:cs typeface="Consolas" panose="020B0609020204030204" pitchFamily="49" charset="0"/>
              </a:rPr>
              <a:t>)</a:t>
            </a:r>
          </a:p>
          <a:p>
            <a:endParaRPr lang="en-US" sz="1200" dirty="0">
              <a:solidFill>
                <a:srgbClr val="000000"/>
              </a:solidFill>
              <a:latin typeface="Consolas" panose="020B0609020204030204" pitchFamily="49" charset="0"/>
              <a:cs typeface="Consolas" panose="020B0609020204030204" pitchFamily="49" charset="0"/>
            </a:endParaRPr>
          </a:p>
          <a:p>
            <a:r>
              <a:rPr lang="en-US" sz="1200" dirty="0" err="1">
                <a:solidFill>
                  <a:srgbClr val="000000"/>
                </a:solidFill>
                <a:latin typeface="Consolas" panose="020B0609020204030204" pitchFamily="49" charset="0"/>
                <a:cs typeface="Consolas" panose="020B0609020204030204" pitchFamily="49" charset="0"/>
              </a:rPr>
              <a:t>ctr</a:t>
            </a:r>
            <a:r>
              <a:rPr lang="en-US" sz="1200" dirty="0">
                <a:solidFill>
                  <a:srgbClr val="000000"/>
                </a:solidFill>
                <a:latin typeface="Consolas" panose="020B0609020204030204" pitchFamily="49" charset="0"/>
                <a:cs typeface="Consolas" panose="020B0609020204030204" pitchFamily="49" charset="0"/>
              </a:rPr>
              <a:t> = </a:t>
            </a:r>
            <a:r>
              <a:rPr lang="en-US" sz="1200" b="1" dirty="0" err="1">
                <a:solidFill>
                  <a:srgbClr val="214A88"/>
                </a:solidFill>
                <a:latin typeface="Consolas" panose="020B0609020204030204" pitchFamily="49" charset="0"/>
                <a:cs typeface="Consolas" panose="020B0609020204030204" pitchFamily="49" charset="0"/>
              </a:rPr>
              <a:t>pmx</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214A88"/>
                </a:solidFill>
                <a:latin typeface="Consolas" panose="020B0609020204030204" pitchFamily="49" charset="0"/>
                <a:cs typeface="Consolas" panose="020B0609020204030204" pitchFamily="49" charset="0"/>
              </a:rPr>
              <a:t>sys = </a:t>
            </a:r>
            <a:r>
              <a:rPr lang="en-US" sz="1200" dirty="0">
                <a:solidFill>
                  <a:srgbClr val="4F9A05"/>
                </a:solidFill>
                <a:latin typeface="Consolas" panose="020B0609020204030204" pitchFamily="49" charset="0"/>
                <a:cs typeface="Consolas" panose="020B0609020204030204" pitchFamily="49" charset="0"/>
              </a:rPr>
              <a:t>"mlx"</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214A88"/>
                </a:solidFill>
                <a:latin typeface="Consolas" panose="020B0609020204030204" pitchFamily="49" charset="0"/>
                <a:cs typeface="Consolas" panose="020B0609020204030204" pitchFamily="49" charset="0"/>
              </a:rPr>
              <a:t>config</a:t>
            </a:r>
            <a:r>
              <a:rPr lang="en-US" sz="1200" dirty="0">
                <a:solidFill>
                  <a:srgbClr val="214A88"/>
                </a:solidFill>
                <a:latin typeface="Consolas" panose="020B0609020204030204" pitchFamily="49" charset="0"/>
                <a:cs typeface="Consolas" panose="020B0609020204030204" pitchFamily="49" charset="0"/>
              </a:rPr>
              <a:t> = </a:t>
            </a:r>
            <a:r>
              <a:rPr lang="en-US" sz="1200" dirty="0">
                <a:solidFill>
                  <a:srgbClr val="4F9A05"/>
                </a:solidFill>
                <a:latin typeface="Consolas" panose="020B0609020204030204" pitchFamily="49" charset="0"/>
                <a:cs typeface="Consolas" panose="020B0609020204030204" pitchFamily="49" charset="0"/>
              </a:rPr>
              <a:t>"standing"</a:t>
            </a:r>
            <a:r>
              <a:rPr lang="en-US" sz="1200" dirty="0">
                <a:solidFill>
                  <a:srgbClr val="000000"/>
                </a:solidFill>
                <a:latin typeface="Consolas" panose="020B0609020204030204" pitchFamily="49" charset="0"/>
                <a:cs typeface="Consolas" panose="020B0609020204030204" pitchFamily="49" charset="0"/>
              </a:rPr>
              <a:t>,</a:t>
            </a:r>
          </a:p>
          <a:p>
            <a:r>
              <a:rPr lang="en-US" sz="1200" dirty="0">
                <a:solidFill>
                  <a:srgbClr val="214A88"/>
                </a:solidFill>
                <a:latin typeface="Consolas" panose="020B0609020204030204" pitchFamily="49" charset="0"/>
                <a:cs typeface="Consolas" panose="020B0609020204030204" pitchFamily="49" charset="0"/>
              </a:rPr>
              <a:t>	   directory = </a:t>
            </a:r>
            <a:r>
              <a:rPr lang="en-US" sz="1200" dirty="0" err="1">
                <a:solidFill>
                  <a:srgbClr val="000000"/>
                </a:solidFill>
                <a:latin typeface="Consolas" panose="020B0609020204030204" pitchFamily="49" charset="0"/>
                <a:cs typeface="Consolas" panose="020B0609020204030204" pitchFamily="49" charset="0"/>
              </a:rPr>
              <a:t>work_dir</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214A88"/>
                </a:solidFill>
                <a:latin typeface="Consolas" panose="020B0609020204030204" pitchFamily="49" charset="0"/>
                <a:cs typeface="Consolas" panose="020B0609020204030204" pitchFamily="49" charset="0"/>
              </a:rPr>
              <a:t>input = </a:t>
            </a:r>
            <a:r>
              <a:rPr lang="en-US" sz="1200" dirty="0" err="1">
                <a:solidFill>
                  <a:srgbClr val="000000"/>
                </a:solidFill>
                <a:latin typeface="Consolas" panose="020B0609020204030204" pitchFamily="49" charset="0"/>
                <a:cs typeface="Consolas" panose="020B0609020204030204" pitchFamily="49" charset="0"/>
              </a:rPr>
              <a:t>input_data</a:t>
            </a:r>
            <a:r>
              <a:rPr lang="en-US" sz="1200" dirty="0">
                <a:solidFill>
                  <a:srgbClr val="000000"/>
                </a:solidFill>
                <a:latin typeface="Consolas" panose="020B0609020204030204" pitchFamily="49" charset="0"/>
                <a:cs typeface="Consolas" panose="020B0609020204030204" pitchFamily="49" charset="0"/>
              </a:rPr>
              <a:t>,</a:t>
            </a:r>
          </a:p>
          <a:p>
            <a:r>
              <a:rPr lang="en-US" sz="1200" dirty="0">
                <a:solidFill>
                  <a:srgbClr val="214A88"/>
                </a:solidFill>
                <a:latin typeface="Consolas" panose="020B0609020204030204" pitchFamily="49" charset="0"/>
                <a:cs typeface="Consolas" panose="020B0609020204030204" pitchFamily="49" charset="0"/>
              </a:rPr>
              <a:t>	   dv = </a:t>
            </a:r>
            <a:r>
              <a:rPr lang="en-US" sz="1200" dirty="0">
                <a:solidFill>
                  <a:srgbClr val="4F9A05"/>
                </a:solidFill>
                <a:latin typeface="Consolas" panose="020B0609020204030204" pitchFamily="49" charset="0"/>
                <a:cs typeface="Consolas" panose="020B0609020204030204" pitchFamily="49" charset="0"/>
              </a:rPr>
              <a:t>"Y"</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214A88"/>
                </a:solidFill>
                <a:latin typeface="Consolas" panose="020B0609020204030204" pitchFamily="49" charset="0"/>
                <a:cs typeface="Consolas" panose="020B0609020204030204" pitchFamily="49" charset="0"/>
              </a:rPr>
              <a:t>dvid</a:t>
            </a:r>
            <a:r>
              <a:rPr lang="en-US" sz="1200" dirty="0">
                <a:solidFill>
                  <a:srgbClr val="214A88"/>
                </a:solidFill>
                <a:latin typeface="Consolas" panose="020B0609020204030204" pitchFamily="49" charset="0"/>
                <a:cs typeface="Consolas" panose="020B0609020204030204" pitchFamily="49" charset="0"/>
              </a:rPr>
              <a:t> = </a:t>
            </a:r>
            <a:r>
              <a:rPr lang="en-US" sz="1200" dirty="0">
                <a:solidFill>
                  <a:srgbClr val="4F9A05"/>
                </a:solidFill>
                <a:latin typeface="Consolas" panose="020B0609020204030204" pitchFamily="49" charset="0"/>
                <a:cs typeface="Consolas" panose="020B0609020204030204" pitchFamily="49" charset="0"/>
              </a:rPr>
              <a:t>"DVID"</a:t>
            </a:r>
            <a:r>
              <a:rPr lang="en-US" sz="1200" dirty="0">
                <a:solidFill>
                  <a:srgbClr val="000000"/>
                </a:solidFill>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1295400" y="1762547"/>
            <a:ext cx="6171428" cy="1335714"/>
          </a:xfrm>
          <a:prstGeom prst="rect">
            <a:avLst/>
          </a:prstGeom>
        </p:spPr>
      </p:pic>
    </p:spTree>
    <p:extLst>
      <p:ext uri="{BB962C8B-B14F-4D97-AF65-F5344CB8AC3E}">
        <p14:creationId xmlns:p14="http://schemas.microsoft.com/office/powerpoint/2010/main" val="10608062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543800" cy="519401"/>
          </a:xfrm>
        </p:spPr>
        <p:txBody>
          <a:bodyPr>
            <a:normAutofit/>
          </a:bodyPr>
          <a:lstStyle/>
          <a:p>
            <a:r>
              <a:rPr lang="en-US" dirty="0" smtClean="0"/>
              <a:t>Controller for single endpoint (2/2)</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45</a:t>
            </a:fld>
            <a:endParaRPr lang="uk-UA" dirty="0"/>
          </a:p>
        </p:txBody>
      </p:sp>
      <p:sp>
        <p:nvSpPr>
          <p:cNvPr id="9" name="TextBox 211"/>
          <p:cNvSpPr txBox="1"/>
          <p:nvPr/>
        </p:nvSpPr>
        <p:spPr>
          <a:xfrm rot="16200000">
            <a:off x="1027101" y="1519662"/>
            <a:ext cx="1168876" cy="251278"/>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mandatory</a:t>
            </a:r>
          </a:p>
        </p:txBody>
      </p:sp>
      <p:sp>
        <p:nvSpPr>
          <p:cNvPr id="10" name="TextBox 212"/>
          <p:cNvSpPr txBox="1"/>
          <p:nvPr/>
        </p:nvSpPr>
        <p:spPr>
          <a:xfrm rot="16200000">
            <a:off x="411834" y="3303806"/>
            <a:ext cx="2399411" cy="251278"/>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optional</a:t>
            </a:r>
          </a:p>
        </p:txBody>
      </p:sp>
      <p:sp>
        <p:nvSpPr>
          <p:cNvPr id="11" name="TextBox 213"/>
          <p:cNvSpPr txBox="1"/>
          <p:nvPr/>
        </p:nvSpPr>
        <p:spPr>
          <a:xfrm rot="5400000">
            <a:off x="7178373" y="4092274"/>
            <a:ext cx="817243" cy="256511"/>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object</a:t>
            </a:r>
          </a:p>
        </p:txBody>
      </p:sp>
      <p:sp>
        <p:nvSpPr>
          <p:cNvPr id="12" name="TextBox 234"/>
          <p:cNvSpPr txBox="1"/>
          <p:nvPr/>
        </p:nvSpPr>
        <p:spPr>
          <a:xfrm rot="5400000">
            <a:off x="6212152" y="2311294"/>
            <a:ext cx="2751045" cy="250184"/>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character</a:t>
            </a:r>
          </a:p>
        </p:txBody>
      </p:sp>
      <p:graphicFrame>
        <p:nvGraphicFramePr>
          <p:cNvPr id="13" name="Table 12"/>
          <p:cNvGraphicFramePr>
            <a:graphicFrameLocks noGrp="1"/>
          </p:cNvGraphicFramePr>
          <p:nvPr>
            <p:extLst/>
          </p:nvPr>
        </p:nvGraphicFramePr>
        <p:xfrm>
          <a:off x="1737177" y="857249"/>
          <a:ext cx="5721563" cy="3771900"/>
        </p:xfrm>
        <a:graphic>
          <a:graphicData uri="http://schemas.openxmlformats.org/drawingml/2006/table">
            <a:tbl>
              <a:tblPr firstRow="1" bandRow="1">
                <a:tableStyleId>{3B4B98B0-60AC-42C2-AFA5-B58CD77FA1E5}</a:tableStyleId>
              </a:tblPr>
              <a:tblGrid>
                <a:gridCol w="1040112">
                  <a:extLst>
                    <a:ext uri="{9D8B030D-6E8A-4147-A177-3AD203B41FA5}">
                      <a16:colId xmlns:a16="http://schemas.microsoft.com/office/drawing/2014/main" val="2950493755"/>
                    </a:ext>
                  </a:extLst>
                </a:gridCol>
                <a:gridCol w="4681451">
                  <a:extLst>
                    <a:ext uri="{9D8B030D-6E8A-4147-A177-3AD203B41FA5}">
                      <a16:colId xmlns:a16="http://schemas.microsoft.com/office/drawing/2014/main" val="2503417273"/>
                    </a:ext>
                  </a:extLst>
                </a:gridCol>
              </a:tblGrid>
              <a:tr h="205740">
                <a:tc>
                  <a:txBody>
                    <a:bodyPr/>
                    <a:lstStyle/>
                    <a:p>
                      <a:r>
                        <a:rPr lang="en-US" sz="900" dirty="0" smtClean="0"/>
                        <a:t>Parameter name</a:t>
                      </a:r>
                      <a:endParaRPr lang="en-US" sz="900" dirty="0"/>
                    </a:p>
                  </a:txBody>
                  <a:tcPr marL="68580" marR="68580" marT="34290" marB="34290"/>
                </a:tc>
                <a:tc>
                  <a:txBody>
                    <a:bodyPr/>
                    <a:lstStyle/>
                    <a:p>
                      <a:r>
                        <a:rPr lang="en-US" sz="900" dirty="0" smtClean="0"/>
                        <a:t>Meaning</a:t>
                      </a:r>
                      <a:endParaRPr lang="en-US" sz="900" dirty="0"/>
                    </a:p>
                  </a:txBody>
                  <a:tcPr marL="0" marR="68580" marT="34290" marB="34290"/>
                </a:tc>
                <a:extLst>
                  <a:ext uri="{0D108BD9-81ED-4DB2-BD59-A6C34878D82A}">
                    <a16:rowId xmlns:a16="http://schemas.microsoft.com/office/drawing/2014/main" val="3508672019"/>
                  </a:ext>
                </a:extLst>
              </a:tr>
              <a:tr h="205740">
                <a:tc>
                  <a:txBody>
                    <a:bodyPr/>
                    <a:lstStyle/>
                    <a:p>
                      <a:r>
                        <a:rPr lang="en-US" sz="900" dirty="0" smtClean="0"/>
                        <a:t>sys</a:t>
                      </a:r>
                      <a:endParaRPr lang="en-US" sz="900" dirty="0"/>
                    </a:p>
                  </a:txBody>
                  <a:tcPr marL="68580" marR="68580" marT="34290" marB="34290"/>
                </a:tc>
                <a:tc>
                  <a:txBody>
                    <a:bodyPr/>
                    <a:lstStyle/>
                    <a:p>
                      <a:r>
                        <a:rPr lang="en-US" sz="900" dirty="0" smtClean="0"/>
                        <a:t>name of the software used</a:t>
                      </a:r>
                      <a:r>
                        <a:rPr lang="en-US" sz="900" baseline="0" dirty="0" smtClean="0"/>
                        <a:t> for model fitting (“mlx”)</a:t>
                      </a:r>
                      <a:endParaRPr lang="en-US" sz="900" dirty="0"/>
                    </a:p>
                  </a:txBody>
                  <a:tcPr marL="0" marR="68580" marT="34290" marB="34290"/>
                </a:tc>
                <a:extLst>
                  <a:ext uri="{0D108BD9-81ED-4DB2-BD59-A6C34878D82A}">
                    <a16:rowId xmlns:a16="http://schemas.microsoft.com/office/drawing/2014/main" val="2465935602"/>
                  </a:ext>
                </a:extLst>
              </a:tr>
              <a:tr h="342900">
                <a:tc>
                  <a:txBody>
                    <a:bodyPr/>
                    <a:lstStyle/>
                    <a:p>
                      <a:r>
                        <a:rPr lang="en-US" sz="900" dirty="0" err="1" smtClean="0"/>
                        <a:t>config</a:t>
                      </a:r>
                      <a:endParaRPr lang="en-US" sz="900" dirty="0"/>
                    </a:p>
                  </a:txBody>
                  <a:tcPr marL="68580" marR="68580" marT="34290" marB="34290"/>
                </a:tc>
                <a:tc>
                  <a:txBody>
                    <a:bodyPr/>
                    <a:lstStyle/>
                    <a:p>
                      <a:r>
                        <a:rPr lang="en-US" sz="900" dirty="0" smtClean="0"/>
                        <a:t>path to configuration</a:t>
                      </a:r>
                      <a:r>
                        <a:rPr lang="en-US" sz="900" baseline="0" dirty="0" smtClean="0"/>
                        <a:t> file, name of configuration within the built-in list of configurations, or a configuration object</a:t>
                      </a:r>
                      <a:endParaRPr lang="en-US" sz="900" dirty="0"/>
                    </a:p>
                  </a:txBody>
                  <a:tcPr marL="0" marR="68580" marT="34290" marB="34290"/>
                </a:tc>
                <a:extLst>
                  <a:ext uri="{0D108BD9-81ED-4DB2-BD59-A6C34878D82A}">
                    <a16:rowId xmlns:a16="http://schemas.microsoft.com/office/drawing/2014/main" val="2726684363"/>
                  </a:ext>
                </a:extLst>
              </a:tr>
              <a:tr h="205740">
                <a:tc>
                  <a:txBody>
                    <a:bodyPr/>
                    <a:lstStyle/>
                    <a:p>
                      <a:r>
                        <a:rPr lang="en-US" sz="900" dirty="0" smtClean="0"/>
                        <a:t>directory</a:t>
                      </a:r>
                      <a:endParaRPr lang="en-US" sz="900" dirty="0"/>
                    </a:p>
                  </a:txBody>
                  <a:tcPr marL="68580" marR="68580" marT="34290" marB="34290"/>
                </a:tc>
                <a:tc>
                  <a:txBody>
                    <a:bodyPr/>
                    <a:lstStyle/>
                    <a:p>
                      <a:r>
                        <a:rPr lang="en-US" sz="900" dirty="0" smtClean="0"/>
                        <a:t>path</a:t>
                      </a:r>
                      <a:r>
                        <a:rPr lang="en-US" sz="900" baseline="0" dirty="0" smtClean="0"/>
                        <a:t> to directory containing fit results</a:t>
                      </a:r>
                      <a:endParaRPr lang="en-US" sz="900" dirty="0"/>
                    </a:p>
                  </a:txBody>
                  <a:tcPr marL="0" marR="68580" marT="34290" marB="34290"/>
                </a:tc>
                <a:extLst>
                  <a:ext uri="{0D108BD9-81ED-4DB2-BD59-A6C34878D82A}">
                    <a16:rowId xmlns:a16="http://schemas.microsoft.com/office/drawing/2014/main" val="1919547751"/>
                  </a:ext>
                </a:extLst>
              </a:tr>
              <a:tr h="205740">
                <a:tc>
                  <a:txBody>
                    <a:bodyPr/>
                    <a:lstStyle/>
                    <a:p>
                      <a:r>
                        <a:rPr lang="en-US" sz="900" dirty="0" smtClean="0"/>
                        <a:t>input</a:t>
                      </a:r>
                      <a:endParaRPr lang="en-US" sz="900" dirty="0"/>
                    </a:p>
                  </a:txBody>
                  <a:tcPr marL="68580" marR="68580" marT="34290" marB="34290"/>
                </a:tc>
                <a:tc>
                  <a:txBody>
                    <a:bodyPr/>
                    <a:lstStyle/>
                    <a:p>
                      <a:r>
                        <a:rPr lang="en-US" sz="900" dirty="0" smtClean="0"/>
                        <a:t>path to modeling dataset (used</a:t>
                      </a:r>
                      <a:r>
                        <a:rPr lang="en-US" sz="900" baseline="0" dirty="0" smtClean="0"/>
                        <a:t> for model fitting)</a:t>
                      </a:r>
                      <a:endParaRPr lang="en-US" sz="900" dirty="0"/>
                    </a:p>
                  </a:txBody>
                  <a:tcPr marL="0" marR="68580" marT="34290" marB="34290"/>
                </a:tc>
                <a:extLst>
                  <a:ext uri="{0D108BD9-81ED-4DB2-BD59-A6C34878D82A}">
                    <a16:rowId xmlns:a16="http://schemas.microsoft.com/office/drawing/2014/main" val="3841816386"/>
                  </a:ext>
                </a:extLst>
              </a:tr>
              <a:tr h="205740">
                <a:tc>
                  <a:txBody>
                    <a:bodyPr/>
                    <a:lstStyle/>
                    <a:p>
                      <a:r>
                        <a:rPr lang="en-US" sz="900" dirty="0" smtClean="0"/>
                        <a:t>dv</a:t>
                      </a:r>
                      <a:endParaRPr lang="en-US" sz="900" dirty="0"/>
                    </a:p>
                  </a:txBody>
                  <a:tcPr marL="68580" marR="68580" marT="34290" marB="34290"/>
                </a:tc>
                <a:tc>
                  <a:txBody>
                    <a:bodyPr/>
                    <a:lstStyle/>
                    <a:p>
                      <a:r>
                        <a:rPr lang="en-US" sz="900" dirty="0" smtClean="0"/>
                        <a:t>name of column</a:t>
                      </a:r>
                      <a:r>
                        <a:rPr lang="en-US" sz="900" baseline="0" dirty="0" smtClean="0"/>
                        <a:t> in modeling dataset that defines the </a:t>
                      </a:r>
                      <a:r>
                        <a:rPr lang="en-US" sz="900" dirty="0" smtClean="0"/>
                        <a:t>dependent variable</a:t>
                      </a:r>
                      <a:endParaRPr lang="en-US" sz="900" dirty="0"/>
                    </a:p>
                  </a:txBody>
                  <a:tcPr marL="0" marR="68580" marT="34290" marB="34290"/>
                </a:tc>
                <a:extLst>
                  <a:ext uri="{0D108BD9-81ED-4DB2-BD59-A6C34878D82A}">
                    <a16:rowId xmlns:a16="http://schemas.microsoft.com/office/drawing/2014/main" val="3414127897"/>
                  </a:ext>
                </a:extLst>
              </a:tr>
              <a:tr h="205740">
                <a:tc>
                  <a:txBody>
                    <a:bodyPr/>
                    <a:lstStyle/>
                    <a:p>
                      <a:r>
                        <a:rPr lang="en-US" sz="900" dirty="0" smtClean="0"/>
                        <a:t>id</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smtClean="0"/>
                        <a:t>name of column</a:t>
                      </a:r>
                      <a:r>
                        <a:rPr lang="en-US" sz="900" baseline="0" dirty="0" smtClean="0"/>
                        <a:t> in modeling dataset that defines the </a:t>
                      </a:r>
                      <a:r>
                        <a:rPr lang="en-US" sz="900" dirty="0" smtClean="0"/>
                        <a:t>subject identifier</a:t>
                      </a:r>
                    </a:p>
                  </a:txBody>
                  <a:tcPr marL="0" marR="68580" marT="34290" marB="34290"/>
                </a:tc>
                <a:extLst>
                  <a:ext uri="{0D108BD9-81ED-4DB2-BD59-A6C34878D82A}">
                    <a16:rowId xmlns:a16="http://schemas.microsoft.com/office/drawing/2014/main" val="2922656710"/>
                  </a:ext>
                </a:extLst>
              </a:tr>
              <a:tr h="205740">
                <a:tc>
                  <a:txBody>
                    <a:bodyPr/>
                    <a:lstStyle/>
                    <a:p>
                      <a:r>
                        <a:rPr lang="en-US" sz="900" dirty="0" smtClean="0"/>
                        <a:t>time</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smtClean="0"/>
                        <a:t>name of column</a:t>
                      </a:r>
                      <a:r>
                        <a:rPr lang="en-US" sz="900" baseline="0" dirty="0" smtClean="0"/>
                        <a:t> in modeling dataset that defines the in</a:t>
                      </a:r>
                      <a:r>
                        <a:rPr lang="en-US" sz="900" dirty="0" smtClean="0"/>
                        <a:t>dependent (usually time) variable</a:t>
                      </a:r>
                    </a:p>
                  </a:txBody>
                  <a:tcPr marL="0" marR="68580" marT="34290" marB="34290"/>
                </a:tc>
                <a:extLst>
                  <a:ext uri="{0D108BD9-81ED-4DB2-BD59-A6C34878D82A}">
                    <a16:rowId xmlns:a16="http://schemas.microsoft.com/office/drawing/2014/main" val="2762499754"/>
                  </a:ext>
                </a:extLst>
              </a:tr>
              <a:tr h="342900">
                <a:tc>
                  <a:txBody>
                    <a:bodyPr/>
                    <a:lstStyle/>
                    <a:p>
                      <a:r>
                        <a:rPr lang="en-US" sz="900" dirty="0" err="1" smtClean="0"/>
                        <a:t>dvid</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smtClean="0"/>
                        <a:t>name of column</a:t>
                      </a:r>
                      <a:r>
                        <a:rPr lang="en-US" sz="900" baseline="0" dirty="0" smtClean="0"/>
                        <a:t> in modeling dataset that defines the identifier of the </a:t>
                      </a:r>
                      <a:r>
                        <a:rPr lang="en-US" sz="900" dirty="0" smtClean="0"/>
                        <a:t>dependent variable (mandatory in case of multiple endpoint)</a:t>
                      </a:r>
                    </a:p>
                  </a:txBody>
                  <a:tcPr marL="0" marR="68580" marT="34290" marB="34290"/>
                </a:tc>
                <a:extLst>
                  <a:ext uri="{0D108BD9-81ED-4DB2-BD59-A6C34878D82A}">
                    <a16:rowId xmlns:a16="http://schemas.microsoft.com/office/drawing/2014/main" val="1501151221"/>
                  </a:ext>
                </a:extLst>
              </a:tr>
              <a:tr h="205740">
                <a:tc>
                  <a:txBody>
                    <a:bodyPr/>
                    <a:lstStyle/>
                    <a:p>
                      <a:r>
                        <a:rPr lang="en-US" sz="900" dirty="0" smtClean="0"/>
                        <a:t>cats</a:t>
                      </a:r>
                      <a:endParaRPr lang="en-US" sz="900" dirty="0"/>
                    </a:p>
                  </a:txBody>
                  <a:tcPr marL="68580" marR="68580" marT="34290" marB="34290"/>
                </a:tc>
                <a:tc>
                  <a:txBody>
                    <a:bodyPr/>
                    <a:lstStyle/>
                    <a:p>
                      <a:r>
                        <a:rPr lang="en-US" sz="900" dirty="0" smtClean="0"/>
                        <a:t>vector of categorical</a:t>
                      </a:r>
                      <a:r>
                        <a:rPr lang="en-US" sz="900" baseline="0" dirty="0" smtClean="0"/>
                        <a:t> covariates (as in modeling dataset)</a:t>
                      </a:r>
                      <a:endParaRPr lang="en-US" sz="900" dirty="0"/>
                    </a:p>
                  </a:txBody>
                  <a:tcPr marL="0" marR="68580" marT="34290" marB="34290"/>
                </a:tc>
                <a:extLst>
                  <a:ext uri="{0D108BD9-81ED-4DB2-BD59-A6C34878D82A}">
                    <a16:rowId xmlns:a16="http://schemas.microsoft.com/office/drawing/2014/main" val="3544725824"/>
                  </a:ext>
                </a:extLst>
              </a:tr>
              <a:tr h="205740">
                <a:tc>
                  <a:txBody>
                    <a:bodyPr/>
                    <a:lstStyle/>
                    <a:p>
                      <a:r>
                        <a:rPr lang="en-US" sz="900" dirty="0" err="1" smtClean="0"/>
                        <a:t>conts</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smtClean="0"/>
                        <a:t>vector of categorical</a:t>
                      </a:r>
                      <a:r>
                        <a:rPr lang="en-US" sz="900" baseline="0" dirty="0" smtClean="0"/>
                        <a:t> covariates (as in modeling dataset)</a:t>
                      </a:r>
                      <a:endParaRPr lang="en-US" sz="900" dirty="0" smtClean="0"/>
                    </a:p>
                  </a:txBody>
                  <a:tcPr marL="0" marR="68580" marT="34290" marB="34290"/>
                </a:tc>
                <a:extLst>
                  <a:ext uri="{0D108BD9-81ED-4DB2-BD59-A6C34878D82A}">
                    <a16:rowId xmlns:a16="http://schemas.microsoft.com/office/drawing/2014/main" val="4217593584"/>
                  </a:ext>
                </a:extLst>
              </a:tr>
              <a:tr h="205740">
                <a:tc>
                  <a:txBody>
                    <a:bodyPr/>
                    <a:lstStyle/>
                    <a:p>
                      <a:r>
                        <a:rPr lang="en-US" sz="900" dirty="0" err="1" smtClean="0"/>
                        <a:t>strats</a:t>
                      </a:r>
                      <a:endParaRPr lang="en-US" sz="900" dirty="0"/>
                    </a:p>
                  </a:txBody>
                  <a:tcPr marL="68580" marR="68580" marT="34290" marB="34290"/>
                </a:tc>
                <a:tc>
                  <a:txBody>
                    <a:bodyPr/>
                    <a:lstStyle/>
                    <a:p>
                      <a:r>
                        <a:rPr lang="en-US" sz="900" dirty="0" smtClean="0"/>
                        <a:t>vector of</a:t>
                      </a:r>
                      <a:r>
                        <a:rPr lang="en-US" sz="900" baseline="0" dirty="0" smtClean="0"/>
                        <a:t> stratification variables (as in modeling dataset)</a:t>
                      </a:r>
                      <a:endParaRPr lang="en-US" sz="900" dirty="0"/>
                    </a:p>
                  </a:txBody>
                  <a:tcPr marL="0" marR="68580" marT="34290" marB="34290"/>
                </a:tc>
                <a:extLst>
                  <a:ext uri="{0D108BD9-81ED-4DB2-BD59-A6C34878D82A}">
                    <a16:rowId xmlns:a16="http://schemas.microsoft.com/office/drawing/2014/main" val="4168561588"/>
                  </a:ext>
                </a:extLst>
              </a:tr>
              <a:tr h="205740">
                <a:tc>
                  <a:txBody>
                    <a:bodyPr/>
                    <a:lstStyle/>
                    <a:p>
                      <a:r>
                        <a:rPr lang="en-US" sz="900" dirty="0" err="1" smtClean="0"/>
                        <a:t>occ</a:t>
                      </a:r>
                      <a:endParaRPr lang="en-US" sz="900" dirty="0"/>
                    </a:p>
                  </a:txBody>
                  <a:tcPr marL="68580" marR="68580" marT="34290" marB="34290"/>
                </a:tc>
                <a:tc>
                  <a:txBody>
                    <a:bodyPr/>
                    <a:lstStyle/>
                    <a:p>
                      <a:r>
                        <a:rPr lang="en-US" sz="900" dirty="0" smtClean="0"/>
                        <a:t>name of dataset column for inter-occasion variability</a:t>
                      </a:r>
                      <a:endParaRPr lang="en-US" sz="900" dirty="0"/>
                    </a:p>
                  </a:txBody>
                  <a:tcPr marL="0" marR="68580" marT="34290" marB="34290"/>
                </a:tc>
                <a:extLst>
                  <a:ext uri="{0D108BD9-81ED-4DB2-BD59-A6C34878D82A}">
                    <a16:rowId xmlns:a16="http://schemas.microsoft.com/office/drawing/2014/main" val="838142112"/>
                  </a:ext>
                </a:extLst>
              </a:tr>
              <a:tr h="205740">
                <a:tc>
                  <a:txBody>
                    <a:bodyPr/>
                    <a:lstStyle/>
                    <a:p>
                      <a:r>
                        <a:rPr lang="en-US" sz="900" dirty="0" smtClean="0"/>
                        <a:t>settings</a:t>
                      </a:r>
                      <a:endParaRPr lang="en-US" sz="900" dirty="0"/>
                    </a:p>
                  </a:txBody>
                  <a:tcPr marL="68580" marR="68580" marT="34290" marB="34290"/>
                </a:tc>
                <a:tc>
                  <a:txBody>
                    <a:bodyPr/>
                    <a:lstStyle/>
                    <a:p>
                      <a:r>
                        <a:rPr lang="en-US" sz="900" dirty="0" smtClean="0"/>
                        <a:t>graphical settings shared</a:t>
                      </a:r>
                      <a:r>
                        <a:rPr lang="en-US" sz="900" baseline="0" dirty="0" smtClean="0"/>
                        <a:t> by all plots</a:t>
                      </a:r>
                      <a:endParaRPr lang="en-US" sz="900" dirty="0"/>
                    </a:p>
                  </a:txBody>
                  <a:tcPr marL="0" marR="68580" marT="34290" marB="34290"/>
                </a:tc>
                <a:extLst>
                  <a:ext uri="{0D108BD9-81ED-4DB2-BD59-A6C34878D82A}">
                    <a16:rowId xmlns:a16="http://schemas.microsoft.com/office/drawing/2014/main" val="1520491400"/>
                  </a:ext>
                </a:extLst>
              </a:tr>
              <a:tr h="205740">
                <a:tc>
                  <a:txBody>
                    <a:bodyPr/>
                    <a:lstStyle/>
                    <a:p>
                      <a:r>
                        <a:rPr lang="en-US" sz="900" dirty="0" smtClean="0"/>
                        <a:t>endpoint</a:t>
                      </a:r>
                      <a:endParaRPr lang="en-US" sz="900" dirty="0"/>
                    </a:p>
                  </a:txBody>
                  <a:tcPr marL="68580" marR="68580" marT="34290" marB="34290"/>
                </a:tc>
                <a:tc>
                  <a:txBody>
                    <a:bodyPr/>
                    <a:lstStyle/>
                    <a:p>
                      <a:r>
                        <a:rPr lang="en-US" sz="900" dirty="0" smtClean="0"/>
                        <a:t>defines the endpoint for which to display diagnostics</a:t>
                      </a:r>
                      <a:endParaRPr lang="en-US" sz="900" dirty="0"/>
                    </a:p>
                  </a:txBody>
                  <a:tcPr marL="0" marR="68580" marT="34290" marB="34290"/>
                </a:tc>
                <a:extLst>
                  <a:ext uri="{0D108BD9-81ED-4DB2-BD59-A6C34878D82A}">
                    <a16:rowId xmlns:a16="http://schemas.microsoft.com/office/drawing/2014/main" val="3093261703"/>
                  </a:ext>
                </a:extLst>
              </a:tr>
              <a:tr h="205740">
                <a:tc>
                  <a:txBody>
                    <a:bodyPr/>
                    <a:lstStyle/>
                    <a:p>
                      <a:r>
                        <a:rPr lang="en-US" sz="900" dirty="0" smtClean="0"/>
                        <a:t>sim</a:t>
                      </a:r>
                      <a:endParaRPr lang="en-US" sz="900" dirty="0"/>
                    </a:p>
                  </a:txBody>
                  <a:tcPr marL="68580" marR="68580" marT="34290" marB="34290"/>
                </a:tc>
                <a:tc>
                  <a:txBody>
                    <a:bodyPr/>
                    <a:lstStyle/>
                    <a:p>
                      <a:r>
                        <a:rPr lang="en-US" sz="900" dirty="0" smtClean="0"/>
                        <a:t>user-provided</a:t>
                      </a:r>
                      <a:r>
                        <a:rPr lang="en-US" sz="900" baseline="0" dirty="0" smtClean="0"/>
                        <a:t> simulations for VPC plot</a:t>
                      </a:r>
                      <a:endParaRPr lang="en-US" sz="900" dirty="0"/>
                    </a:p>
                  </a:txBody>
                  <a:tcPr marL="0" marR="68580" marT="34290" marB="34290"/>
                </a:tc>
                <a:extLst>
                  <a:ext uri="{0D108BD9-81ED-4DB2-BD59-A6C34878D82A}">
                    <a16:rowId xmlns:a16="http://schemas.microsoft.com/office/drawing/2014/main" val="1812883886"/>
                  </a:ext>
                </a:extLst>
              </a:tr>
              <a:tr h="205740">
                <a:tc>
                  <a:txBody>
                    <a:bodyPr/>
                    <a:lstStyle/>
                    <a:p>
                      <a:r>
                        <a:rPr lang="en-US" sz="900" dirty="0" err="1" smtClean="0"/>
                        <a:t>bloq</a:t>
                      </a:r>
                      <a:endParaRPr lang="en-US" sz="900" dirty="0"/>
                    </a:p>
                  </a:txBody>
                  <a:tcPr marL="68580" marR="68580" marT="34290" marB="34290"/>
                </a:tc>
                <a:tc>
                  <a:txBody>
                    <a:bodyPr/>
                    <a:lstStyle/>
                    <a:p>
                      <a:r>
                        <a:rPr lang="en-US" sz="900" dirty="0" smtClean="0"/>
                        <a:t>defines settings of censored data</a:t>
                      </a:r>
                      <a:endParaRPr lang="en-US" sz="900" dirty="0"/>
                    </a:p>
                  </a:txBody>
                  <a:tcPr marL="0" marR="68580" marT="34290" marB="34290"/>
                </a:tc>
                <a:extLst>
                  <a:ext uri="{0D108BD9-81ED-4DB2-BD59-A6C34878D82A}">
                    <a16:rowId xmlns:a16="http://schemas.microsoft.com/office/drawing/2014/main" val="268647078"/>
                  </a:ext>
                </a:extLst>
              </a:tr>
            </a:tbl>
          </a:graphicData>
        </a:graphic>
      </p:graphicFrame>
    </p:spTree>
    <p:extLst>
      <p:ext uri="{BB962C8B-B14F-4D97-AF65-F5344CB8AC3E}">
        <p14:creationId xmlns:p14="http://schemas.microsoft.com/office/powerpoint/2010/main" val="41798695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fitted with Monolix (versions 2016 and later)</a:t>
            </a:r>
            <a:endParaRPr lang="en-US" dirty="0"/>
          </a:p>
        </p:txBody>
      </p:sp>
      <p:sp>
        <p:nvSpPr>
          <p:cNvPr id="6" name="Content Placeholder 5"/>
          <p:cNvSpPr>
            <a:spLocks noGrp="1"/>
          </p:cNvSpPr>
          <p:nvPr>
            <p:ph idx="1"/>
          </p:nvPr>
        </p:nvSpPr>
        <p:spPr/>
        <p:txBody>
          <a:bodyPr>
            <a:normAutofit/>
          </a:bodyPr>
          <a:lstStyle/>
          <a:p>
            <a:r>
              <a:rPr lang="en-US" sz="1500" dirty="0"/>
              <a:t>Simplified controller creation: </a:t>
            </a:r>
            <a:r>
              <a:rPr lang="en-US" sz="1500" b="1" dirty="0" err="1">
                <a:solidFill>
                  <a:schemeClr val="accent2"/>
                </a:solidFill>
              </a:rPr>
              <a:t>pmx_mlx</a:t>
            </a:r>
            <a:r>
              <a:rPr lang="en-US" sz="1500" b="1" dirty="0">
                <a:solidFill>
                  <a:schemeClr val="accent2"/>
                </a:solidFill>
              </a:rPr>
              <a:t>() </a:t>
            </a:r>
            <a:r>
              <a:rPr lang="en-US" sz="1500" dirty="0"/>
              <a:t>is a wrapper function for </a:t>
            </a:r>
            <a:r>
              <a:rPr lang="en-US" sz="1500" dirty="0" err="1"/>
              <a:t>pmx</a:t>
            </a:r>
            <a:r>
              <a:rPr lang="en-US" sz="1500" dirty="0"/>
              <a:t>() with sys = “mlx”.</a:t>
            </a:r>
          </a:p>
          <a:p>
            <a:endParaRPr lang="en-US" sz="1500" dirty="0"/>
          </a:p>
          <a:p>
            <a:endParaRPr lang="en-US" sz="1500" dirty="0"/>
          </a:p>
          <a:p>
            <a:pPr marL="0" indent="0">
              <a:buNone/>
            </a:pPr>
            <a:endParaRPr lang="en-US" sz="1500" dirty="0"/>
          </a:p>
          <a:p>
            <a:r>
              <a:rPr lang="en-US" sz="1500" dirty="0"/>
              <a:t>Further simplification: </a:t>
            </a:r>
            <a:r>
              <a:rPr lang="en-US" sz="1500" b="1" dirty="0" err="1">
                <a:solidFill>
                  <a:schemeClr val="accent2"/>
                </a:solidFill>
              </a:rPr>
              <a:t>pmx_mlxtran</a:t>
            </a:r>
            <a:r>
              <a:rPr lang="en-US" sz="1500" b="1" dirty="0">
                <a:solidFill>
                  <a:schemeClr val="accent2"/>
                </a:solidFill>
              </a:rPr>
              <a:t>() </a:t>
            </a:r>
            <a:r>
              <a:rPr lang="en-US" sz="1500" dirty="0"/>
              <a:t>parses the </a:t>
            </a:r>
            <a:r>
              <a:rPr lang="en-US" sz="1500" dirty="0" err="1"/>
              <a:t>mlxtran</a:t>
            </a:r>
            <a:r>
              <a:rPr lang="en-US" sz="1500" dirty="0"/>
              <a:t> file of a Monolix project and assigns automatically the fields. Only one mandatory argument: </a:t>
            </a:r>
            <a:r>
              <a:rPr lang="en-US" sz="1500" dirty="0" err="1"/>
              <a:t>file_name</a:t>
            </a:r>
            <a:r>
              <a:rPr lang="en-US" sz="1500" dirty="0"/>
              <a:t>, the path to the </a:t>
            </a:r>
            <a:r>
              <a:rPr lang="en-US" sz="1500" dirty="0" err="1"/>
              <a:t>mlxtran</a:t>
            </a:r>
            <a:r>
              <a:rPr lang="en-US" sz="1500" dirty="0"/>
              <a:t> file</a:t>
            </a:r>
          </a:p>
        </p:txBody>
      </p:sp>
      <p:sp>
        <p:nvSpPr>
          <p:cNvPr id="3" name="Footer Placeholder 2"/>
          <p:cNvSpPr>
            <a:spLocks noGrp="1"/>
          </p:cNvSpPr>
          <p:nvPr>
            <p:ph type="ftr" sz="quarter" idx="10"/>
          </p:nvPr>
        </p:nvSpPr>
        <p:spPr/>
        <p:txBody>
          <a:bodyPr/>
          <a:lstStyle/>
          <a:p>
            <a:r>
              <a:rPr lang="en-US" smtClean="0"/>
              <a:t> | ggPMX | Public</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46</a:t>
            </a:fld>
            <a:endParaRPr lang="uk-UA" dirty="0"/>
          </a:p>
        </p:txBody>
      </p:sp>
      <p:sp>
        <p:nvSpPr>
          <p:cNvPr id="7" name="Rectangle 6"/>
          <p:cNvSpPr/>
          <p:nvPr/>
        </p:nvSpPr>
        <p:spPr>
          <a:xfrm>
            <a:off x="457200" y="1599643"/>
            <a:ext cx="8153400" cy="1131079"/>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config</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"standing"</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directory = </a:t>
            </a:r>
            <a:r>
              <a:rPr lang="en-US" sz="1350" dirty="0" err="1">
                <a:solidFill>
                  <a:srgbClr val="000000"/>
                </a:solidFill>
                <a:latin typeface="Consolas" panose="020B0609020204030204" pitchFamily="49" charset="0"/>
                <a:cs typeface="Consolas" panose="020B0609020204030204" pitchFamily="49" charset="0"/>
              </a:rPr>
              <a:t>work_dir</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input = </a:t>
            </a:r>
            <a:r>
              <a:rPr lang="en-US" sz="1350" dirty="0" err="1">
                <a:solidFill>
                  <a:srgbClr val="000000"/>
                </a:solidFill>
                <a:latin typeface="Consolas" panose="020B0609020204030204" pitchFamily="49" charset="0"/>
                <a:cs typeface="Consolas" panose="020B0609020204030204" pitchFamily="49" charset="0"/>
              </a:rPr>
              <a:t>input_data</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dv = </a:t>
            </a:r>
            <a:r>
              <a:rPr lang="en-US" sz="1350" dirty="0">
                <a:solidFill>
                  <a:srgbClr val="4F9A05"/>
                </a:solidFill>
                <a:latin typeface="Consolas" panose="020B0609020204030204" pitchFamily="49" charset="0"/>
                <a:cs typeface="Consolas" panose="020B0609020204030204" pitchFamily="49" charset="0"/>
              </a:rPr>
              <a:t>"Y"</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dvid</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"DVID"</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
        <p:nvSpPr>
          <p:cNvPr id="8" name="Rectangle 7"/>
          <p:cNvSpPr/>
          <p:nvPr/>
        </p:nvSpPr>
        <p:spPr>
          <a:xfrm>
            <a:off x="457200" y="3486150"/>
            <a:ext cx="8153400" cy="923330"/>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mlxtran_path</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b="1" dirty="0" err="1">
                <a:solidFill>
                  <a:srgbClr val="214A88"/>
                </a:solidFill>
                <a:latin typeface="Consolas" panose="020B0609020204030204" pitchFamily="49" charset="0"/>
                <a:cs typeface="Consolas" panose="020B0609020204030204" pitchFamily="49" charset="0"/>
              </a:rPr>
              <a:t>system.file</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package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ggPMX</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testdata</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"1_popPK_model"</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project.mlxtran</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endParaRPr lang="en-US" sz="1350" dirty="0">
              <a:solidFill>
                <a:srgbClr val="000000"/>
              </a:solidFill>
              <a:latin typeface="Consolas" panose="020B0609020204030204" pitchFamily="49" charset="0"/>
              <a:cs typeface="Consolas" panose="020B0609020204030204" pitchFamily="49" charset="0"/>
            </a:endParaRPr>
          </a:p>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pmx_mlxtran</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file_name</a:t>
            </a:r>
            <a:r>
              <a:rPr lang="en-US" sz="1350" dirty="0">
                <a:solidFill>
                  <a:srgbClr val="214A88"/>
                </a:solidFill>
                <a:latin typeface="Consolas" panose="020B0609020204030204" pitchFamily="49" charset="0"/>
                <a:cs typeface="Consolas" panose="020B0609020204030204" pitchFamily="49" charset="0"/>
              </a:rPr>
              <a:t> = </a:t>
            </a:r>
            <a:r>
              <a:rPr lang="en-US" sz="1350" dirty="0" err="1">
                <a:solidFill>
                  <a:srgbClr val="000000"/>
                </a:solidFill>
                <a:latin typeface="Consolas" panose="020B0609020204030204" pitchFamily="49" charset="0"/>
                <a:cs typeface="Consolas" panose="020B0609020204030204" pitchFamily="49" charset="0"/>
              </a:rPr>
              <a:t>mlxtran_path</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3408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with covariates</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47</a:t>
            </a:fld>
            <a:endParaRPr lang="uk-UA" dirty="0"/>
          </a:p>
        </p:txBody>
      </p:sp>
      <p:sp>
        <p:nvSpPr>
          <p:cNvPr id="6" name="Rectangle 5"/>
          <p:cNvSpPr/>
          <p:nvPr/>
        </p:nvSpPr>
        <p:spPr>
          <a:xfrm>
            <a:off x="457200" y="1005576"/>
            <a:ext cx="8229600" cy="3000821"/>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theophylline_path</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b="1" dirty="0" err="1">
                <a:solidFill>
                  <a:srgbClr val="214A88"/>
                </a:solidFill>
                <a:latin typeface="Consolas" panose="020B0609020204030204" pitchFamily="49" charset="0"/>
                <a:cs typeface="Consolas" panose="020B0609020204030204" pitchFamily="49" charset="0"/>
              </a:rPr>
              <a:t>system.file</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package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ggPMX</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testdata</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"theophylline"</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000000"/>
                </a:solidFill>
                <a:latin typeface="Consolas" panose="020B0609020204030204" pitchFamily="49" charset="0"/>
                <a:cs typeface="Consolas" panose="020B0609020204030204" pitchFamily="49" charset="0"/>
              </a:rPr>
              <a:t>work_dir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000000"/>
                </a:solidFill>
                <a:latin typeface="Consolas" panose="020B0609020204030204" pitchFamily="49" charset="0"/>
                <a:cs typeface="Consolas" panose="020B0609020204030204" pitchFamily="49" charset="0"/>
              </a:rPr>
              <a:t>theophylline_path</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"Monolix"</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000000"/>
                </a:solidFill>
                <a:latin typeface="Consolas" panose="020B0609020204030204" pitchFamily="49" charset="0"/>
                <a:cs typeface="Consolas" panose="020B0609020204030204" pitchFamily="49" charset="0"/>
              </a:rPr>
              <a:t>input_data</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000000"/>
                </a:solidFill>
                <a:latin typeface="Consolas" panose="020B0609020204030204" pitchFamily="49" charset="0"/>
                <a:cs typeface="Consolas" panose="020B0609020204030204" pitchFamily="49" charset="0"/>
              </a:rPr>
              <a:t>theophylline_path</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"data_pk.csv"</a:t>
            </a:r>
            <a:r>
              <a:rPr lang="en-US" sz="1350" dirty="0">
                <a:solidFill>
                  <a:srgbClr val="000000"/>
                </a:solidFill>
                <a:latin typeface="Consolas" panose="020B0609020204030204" pitchFamily="49" charset="0"/>
                <a:cs typeface="Consolas" panose="020B0609020204030204" pitchFamily="49" charset="0"/>
              </a:rPr>
              <a:t>)</a:t>
            </a:r>
          </a:p>
          <a:p>
            <a:endParaRPr lang="en-US" sz="1350" dirty="0">
              <a:solidFill>
                <a:srgbClr val="000000"/>
              </a:solidFill>
              <a:latin typeface="Consolas" panose="020B0609020204030204" pitchFamily="49" charset="0"/>
              <a:cs typeface="Consolas" panose="020B0609020204030204" pitchFamily="49" charset="0"/>
            </a:endParaRPr>
          </a:p>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config</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"standing"</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directory = </a:t>
            </a:r>
            <a:r>
              <a:rPr lang="en-US" sz="1350" dirty="0" err="1">
                <a:solidFill>
                  <a:srgbClr val="000000"/>
                </a:solidFill>
                <a:latin typeface="Consolas" panose="020B0609020204030204" pitchFamily="49" charset="0"/>
                <a:cs typeface="Consolas" panose="020B0609020204030204" pitchFamily="49" charset="0"/>
              </a:rPr>
              <a:t>work_dir</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input = </a:t>
            </a:r>
            <a:r>
              <a:rPr lang="en-US" sz="1350" dirty="0" err="1">
                <a:solidFill>
                  <a:srgbClr val="000000"/>
                </a:solidFill>
                <a:latin typeface="Consolas" panose="020B0609020204030204" pitchFamily="49" charset="0"/>
                <a:cs typeface="Consolas" panose="020B0609020204030204" pitchFamily="49" charset="0"/>
              </a:rPr>
              <a:t>input_data</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dv = </a:t>
            </a:r>
            <a:r>
              <a:rPr lang="en-US" sz="1350" dirty="0">
                <a:solidFill>
                  <a:srgbClr val="4F9A05"/>
                </a:solidFill>
                <a:latin typeface="Consolas" panose="020B0609020204030204" pitchFamily="49" charset="0"/>
                <a:cs typeface="Consolas" panose="020B0609020204030204" pitchFamily="49" charset="0"/>
              </a:rPr>
              <a:t>"Y"</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dvid</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"DVID"</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cats = 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"SEX"</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conts</a:t>
            </a:r>
            <a:r>
              <a:rPr lang="en-US" sz="1350" dirty="0">
                <a:solidFill>
                  <a:srgbClr val="214A88"/>
                </a:solidFill>
                <a:latin typeface="Consolas" panose="020B0609020204030204" pitchFamily="49" charset="0"/>
                <a:cs typeface="Consolas" panose="020B0609020204030204" pitchFamily="49" charset="0"/>
              </a:rPr>
              <a:t> = 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"WT0"</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"AGE0"</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strats</a:t>
            </a:r>
            <a:r>
              <a:rPr lang="en-US" sz="1350" dirty="0">
                <a:solidFill>
                  <a:srgbClr val="214A88"/>
                </a:solidFill>
                <a:latin typeface="Consolas" panose="020B0609020204030204" pitchFamily="49" charset="0"/>
                <a:cs typeface="Consolas" panose="020B0609020204030204" pitchFamily="49" charset="0"/>
              </a:rPr>
              <a:t> = 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"STUD"</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"SEX"</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
        <p:nvSpPr>
          <p:cNvPr id="7" name="Oval 6"/>
          <p:cNvSpPr/>
          <p:nvPr/>
        </p:nvSpPr>
        <p:spPr>
          <a:xfrm>
            <a:off x="1676400" y="3057804"/>
            <a:ext cx="3618402" cy="7560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3770054" y="3927770"/>
            <a:ext cx="3429000" cy="715581"/>
          </a:xfrm>
          <a:prstGeom prst="rect">
            <a:avLst/>
          </a:prstGeom>
        </p:spPr>
        <p:txBody>
          <a:bodyPr>
            <a:spAutoFit/>
          </a:bodyPr>
          <a:lstStyle/>
          <a:p>
            <a:r>
              <a:rPr lang="en-US" sz="1350" dirty="0">
                <a:latin typeface="LMRoman10-Regular"/>
              </a:rPr>
              <a:t>categorical variables that can be used for plot stratification, but are not used as covariates in the model</a:t>
            </a:r>
            <a:endParaRPr lang="en-US" sz="1350" dirty="0"/>
          </a:p>
        </p:txBody>
      </p:sp>
      <p:sp>
        <p:nvSpPr>
          <p:cNvPr id="9" name="TextBox 8"/>
          <p:cNvSpPr txBox="1"/>
          <p:nvPr/>
        </p:nvSpPr>
        <p:spPr>
          <a:xfrm>
            <a:off x="5760934" y="3264210"/>
            <a:ext cx="1896673" cy="300082"/>
          </a:xfrm>
          <a:prstGeom prst="rect">
            <a:avLst/>
          </a:prstGeom>
          <a:noFill/>
        </p:spPr>
        <p:txBody>
          <a:bodyPr wrap="none" rtlCol="0">
            <a:spAutoFit/>
          </a:bodyPr>
          <a:lstStyle/>
          <a:p>
            <a:r>
              <a:rPr lang="en-US" sz="1350" dirty="0"/>
              <a:t>Continuous covariates</a:t>
            </a:r>
          </a:p>
        </p:txBody>
      </p:sp>
      <p:sp>
        <p:nvSpPr>
          <p:cNvPr id="10" name="TextBox 9"/>
          <p:cNvSpPr txBox="1"/>
          <p:nvPr/>
        </p:nvSpPr>
        <p:spPr>
          <a:xfrm>
            <a:off x="5484555" y="2989420"/>
            <a:ext cx="1896673" cy="300082"/>
          </a:xfrm>
          <a:prstGeom prst="rect">
            <a:avLst/>
          </a:prstGeom>
          <a:noFill/>
        </p:spPr>
        <p:txBody>
          <a:bodyPr wrap="none" rtlCol="0">
            <a:spAutoFit/>
          </a:bodyPr>
          <a:lstStyle/>
          <a:p>
            <a:r>
              <a:rPr lang="en-US" sz="1350" dirty="0"/>
              <a:t>Categorical covariates</a:t>
            </a:r>
          </a:p>
        </p:txBody>
      </p:sp>
      <p:cxnSp>
        <p:nvCxnSpPr>
          <p:cNvPr id="12" name="Straight Arrow Connector 11"/>
          <p:cNvCxnSpPr>
            <a:stCxn id="8" idx="1"/>
          </p:cNvCxnSpPr>
          <p:nvPr/>
        </p:nvCxnSpPr>
        <p:spPr>
          <a:xfrm flipH="1" flipV="1">
            <a:off x="3341429" y="3813889"/>
            <a:ext cx="428625" cy="4601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5328886" y="3400614"/>
            <a:ext cx="432048" cy="20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518796" y="3136357"/>
            <a:ext cx="965759" cy="244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658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endpoint models (1/4)</a:t>
            </a:r>
            <a:endParaRPr lang="en-US" dirty="0"/>
          </a:p>
        </p:txBody>
      </p:sp>
      <p:sp>
        <p:nvSpPr>
          <p:cNvPr id="3" name="Content Placeholder 2"/>
          <p:cNvSpPr>
            <a:spLocks noGrp="1"/>
          </p:cNvSpPr>
          <p:nvPr>
            <p:ph idx="1"/>
          </p:nvPr>
        </p:nvSpPr>
        <p:spPr>
          <a:xfrm>
            <a:off x="457200" y="1131570"/>
            <a:ext cx="8229600" cy="3394710"/>
          </a:xfrm>
        </p:spPr>
        <p:txBody>
          <a:bodyPr/>
          <a:lstStyle/>
          <a:p>
            <a:r>
              <a:rPr lang="en-US" dirty="0" err="1"/>
              <a:t>ggPMX</a:t>
            </a:r>
            <a:r>
              <a:rPr lang="en-US" dirty="0"/>
              <a:t> produces </a:t>
            </a:r>
            <a:r>
              <a:rPr lang="en-US" b="1" dirty="0"/>
              <a:t>one diagnostics report per endpoint</a:t>
            </a:r>
            <a:r>
              <a:rPr lang="en-US" dirty="0"/>
              <a:t>. </a:t>
            </a:r>
          </a:p>
          <a:p>
            <a:r>
              <a:rPr lang="en-US" dirty="0" smtClean="0"/>
              <a:t>The </a:t>
            </a:r>
            <a:r>
              <a:rPr lang="en-US" dirty="0"/>
              <a:t>endpoint </a:t>
            </a:r>
            <a:r>
              <a:rPr lang="en-US" dirty="0" smtClean="0"/>
              <a:t>is defined within </a:t>
            </a:r>
            <a:r>
              <a:rPr lang="en-US" dirty="0"/>
              <a:t>the </a:t>
            </a:r>
            <a:r>
              <a:rPr lang="en-US" dirty="0" smtClean="0"/>
              <a:t>Controller:</a:t>
            </a:r>
          </a:p>
          <a:p>
            <a:pPr lvl="1"/>
            <a:r>
              <a:rPr lang="en-US" dirty="0" smtClean="0"/>
              <a:t>to </a:t>
            </a:r>
            <a:r>
              <a:rPr lang="en-US" dirty="0"/>
              <a:t>filter the observations </a:t>
            </a:r>
            <a:r>
              <a:rPr lang="en-US" dirty="0" smtClean="0"/>
              <a:t>dataset</a:t>
            </a:r>
          </a:p>
          <a:p>
            <a:pPr lvl="1"/>
            <a:r>
              <a:rPr lang="en-US" dirty="0"/>
              <a:t>t</a:t>
            </a:r>
            <a:r>
              <a:rPr lang="en-US" dirty="0" smtClean="0"/>
              <a:t>o keep only </a:t>
            </a:r>
            <a:r>
              <a:rPr lang="en-US" dirty="0"/>
              <a:t>the values corresponding to the endpoint of </a:t>
            </a:r>
            <a:r>
              <a:rPr lang="en-US" dirty="0" smtClean="0"/>
              <a:t>interest </a:t>
            </a:r>
          </a:p>
          <a:p>
            <a:r>
              <a:rPr lang="en-US" dirty="0" smtClean="0"/>
              <a:t>The </a:t>
            </a:r>
            <a:r>
              <a:rPr lang="en-US" dirty="0"/>
              <a:t>function </a:t>
            </a:r>
            <a:r>
              <a:rPr lang="en-US" b="1" dirty="0" err="1">
                <a:solidFill>
                  <a:schemeClr val="accent2"/>
                </a:solidFill>
              </a:rPr>
              <a:t>pmx_endpoint</a:t>
            </a:r>
            <a:r>
              <a:rPr lang="en-US" b="1" dirty="0">
                <a:solidFill>
                  <a:schemeClr val="accent2"/>
                </a:solidFill>
              </a:rPr>
              <a:t>()</a:t>
            </a:r>
            <a:r>
              <a:rPr lang="en-US" b="1" dirty="0" smtClean="0">
                <a:solidFill>
                  <a:schemeClr val="accent2"/>
                </a:solidFill>
              </a:rPr>
              <a:t> </a:t>
            </a:r>
            <a:r>
              <a:rPr lang="en-US" dirty="0"/>
              <a:t>creates an “</a:t>
            </a:r>
            <a:r>
              <a:rPr lang="en-US" dirty="0" smtClean="0"/>
              <a:t>endpoint” object having </a:t>
            </a:r>
            <a:r>
              <a:rPr lang="en-US" dirty="0"/>
              <a:t>the following attributes:</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48</a:t>
            </a:fld>
            <a:endParaRPr lang="uk-UA" dirty="0"/>
          </a:p>
        </p:txBody>
      </p:sp>
      <p:pic>
        <p:nvPicPr>
          <p:cNvPr id="6" name="Picture 5"/>
          <p:cNvPicPr>
            <a:picLocks noChangeAspect="1"/>
          </p:cNvPicPr>
          <p:nvPr/>
        </p:nvPicPr>
        <p:blipFill>
          <a:blip r:embed="rId2"/>
          <a:stretch>
            <a:fillRect/>
          </a:stretch>
        </p:blipFill>
        <p:spPr>
          <a:xfrm>
            <a:off x="1769041" y="3381840"/>
            <a:ext cx="5871428" cy="828572"/>
          </a:xfrm>
          <a:prstGeom prst="rect">
            <a:avLst/>
          </a:prstGeom>
        </p:spPr>
      </p:pic>
    </p:spTree>
    <p:extLst>
      <p:ext uri="{BB962C8B-B14F-4D97-AF65-F5344CB8AC3E}">
        <p14:creationId xmlns:p14="http://schemas.microsoft.com/office/powerpoint/2010/main" val="23623533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endpoints models (2/4)</a:t>
            </a:r>
            <a:endParaRPr lang="en-US" dirty="0"/>
          </a:p>
        </p:txBody>
      </p:sp>
      <p:sp>
        <p:nvSpPr>
          <p:cNvPr id="3" name="Content Placeholder 2"/>
          <p:cNvSpPr>
            <a:spLocks noGrp="1"/>
          </p:cNvSpPr>
          <p:nvPr>
            <p:ph idx="1"/>
          </p:nvPr>
        </p:nvSpPr>
        <p:spPr/>
        <p:txBody>
          <a:bodyPr>
            <a:normAutofit/>
          </a:bodyPr>
          <a:lstStyle/>
          <a:p>
            <a:r>
              <a:rPr lang="en-US" sz="1500" dirty="0"/>
              <a:t>Built-in PKPD example:</a:t>
            </a:r>
          </a:p>
          <a:p>
            <a:endParaRPr lang="en-US" sz="1500" dirty="0"/>
          </a:p>
          <a:p>
            <a:endParaRPr lang="en-US" sz="1500" dirty="0"/>
          </a:p>
          <a:p>
            <a:endParaRPr lang="en-US" sz="1500" dirty="0"/>
          </a:p>
          <a:p>
            <a:r>
              <a:rPr lang="en-US" sz="1500" dirty="0"/>
              <a:t>The </a:t>
            </a:r>
            <a:r>
              <a:rPr lang="en-US" sz="1500" dirty="0" err="1"/>
              <a:t>dvid</a:t>
            </a:r>
            <a:r>
              <a:rPr lang="en-US" sz="1500" dirty="0"/>
              <a:t> column of the input dataset pk_pd.csv contains values=3 for PK (first endpoint) and dose and =4 for PD (second endpoint).</a:t>
            </a:r>
          </a:p>
          <a:p>
            <a:endParaRPr lang="en-US" sz="1500"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49</a:t>
            </a:fld>
            <a:endParaRPr lang="uk-UA" dirty="0"/>
          </a:p>
        </p:txBody>
      </p:sp>
      <p:sp>
        <p:nvSpPr>
          <p:cNvPr id="6" name="Rectangle 5"/>
          <p:cNvSpPr/>
          <p:nvPr/>
        </p:nvSpPr>
        <p:spPr>
          <a:xfrm>
            <a:off x="1657350" y="1657350"/>
            <a:ext cx="6263022" cy="923330"/>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pkpd_path</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b="1" dirty="0" err="1">
                <a:solidFill>
                  <a:srgbClr val="214A88"/>
                </a:solidFill>
                <a:latin typeface="Consolas" panose="020B0609020204030204" pitchFamily="49" charset="0"/>
                <a:cs typeface="Consolas" panose="020B0609020204030204" pitchFamily="49" charset="0"/>
              </a:rPr>
              <a:t>system.file</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package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ggPMX</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testdata</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pk_pd</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000000"/>
                </a:solidFill>
                <a:latin typeface="Consolas" panose="020B0609020204030204" pitchFamily="49" charset="0"/>
                <a:cs typeface="Consolas" panose="020B0609020204030204" pitchFamily="49" charset="0"/>
              </a:rPr>
              <a:t>pkpd_work_dir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000000"/>
                </a:solidFill>
                <a:latin typeface="Consolas" panose="020B0609020204030204" pitchFamily="49" charset="0"/>
                <a:cs typeface="Consolas" panose="020B0609020204030204" pitchFamily="49" charset="0"/>
              </a:rPr>
              <a:t>pkpd_path</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"RESULTS"</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000000"/>
                </a:solidFill>
                <a:latin typeface="Consolas" panose="020B0609020204030204" pitchFamily="49" charset="0"/>
                <a:cs typeface="Consolas" panose="020B0609020204030204" pitchFamily="49" charset="0"/>
              </a:rPr>
              <a:t>pkpd_input_file</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file.path</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000000"/>
                </a:solidFill>
                <a:latin typeface="Consolas" panose="020B0609020204030204" pitchFamily="49" charset="0"/>
                <a:cs typeface="Consolas" panose="020B0609020204030204" pitchFamily="49" charset="0"/>
              </a:rPr>
              <a:t>pkpd_path</a:t>
            </a:r>
            <a:r>
              <a:rPr lang="en-US" sz="1350" dirty="0">
                <a:solidFill>
                  <a:srgbClr val="000000"/>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"pk_pd.csv"</a:t>
            </a:r>
            <a:r>
              <a:rPr lang="en-US" sz="1350" dirty="0">
                <a:solidFill>
                  <a:srgbClr val="000000"/>
                </a:solidFill>
                <a:latin typeface="Consolas" panose="020B0609020204030204" pitchFamily="49" charset="0"/>
                <a:cs typeface="Consolas" panose="020B0609020204030204" pitchFamily="49" charset="0"/>
              </a:rPr>
              <a:t>)</a:t>
            </a:r>
          </a:p>
        </p:txBody>
      </p:sp>
      <p:pic>
        <p:nvPicPr>
          <p:cNvPr id="10" name="Picture 9"/>
          <p:cNvPicPr>
            <a:picLocks noChangeAspect="1"/>
          </p:cNvPicPr>
          <p:nvPr/>
        </p:nvPicPr>
        <p:blipFill>
          <a:blip r:embed="rId2"/>
          <a:stretch>
            <a:fillRect/>
          </a:stretch>
        </p:blipFill>
        <p:spPr>
          <a:xfrm>
            <a:off x="1657350" y="3014112"/>
            <a:ext cx="3603067" cy="1512168"/>
          </a:xfrm>
          <a:prstGeom prst="rect">
            <a:avLst/>
          </a:prstGeom>
        </p:spPr>
      </p:pic>
    </p:spTree>
    <p:extLst>
      <p:ext uri="{BB962C8B-B14F-4D97-AF65-F5344CB8AC3E}">
        <p14:creationId xmlns:p14="http://schemas.microsoft.com/office/powerpoint/2010/main" val="15050555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Acronyms</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a:t>
            </a:fld>
            <a:endParaRPr lang="uk-UA" dirty="0"/>
          </a:p>
        </p:txBody>
      </p:sp>
      <p:graphicFrame>
        <p:nvGraphicFramePr>
          <p:cNvPr id="8" name="Table 7"/>
          <p:cNvGraphicFramePr>
            <a:graphicFrameLocks noGrp="1"/>
          </p:cNvGraphicFramePr>
          <p:nvPr>
            <p:extLst>
              <p:ext uri="{D42A27DB-BD31-4B8C-83A1-F6EECF244321}">
                <p14:modId xmlns:p14="http://schemas.microsoft.com/office/powerpoint/2010/main" val="700978791"/>
              </p:ext>
            </p:extLst>
          </p:nvPr>
        </p:nvGraphicFramePr>
        <p:xfrm>
          <a:off x="2438400" y="895350"/>
          <a:ext cx="4514850" cy="3893820"/>
        </p:xfrm>
        <a:graphic>
          <a:graphicData uri="http://schemas.openxmlformats.org/drawingml/2006/table">
            <a:tbl>
              <a:tblPr firstRow="1" bandRow="1">
                <a:tableStyleId>{BC89EF96-8CEA-46FF-86C4-4CE0E7609802}</a:tableStyleId>
              </a:tblPr>
              <a:tblGrid>
                <a:gridCol w="1142999">
                  <a:extLst>
                    <a:ext uri="{9D8B030D-6E8A-4147-A177-3AD203B41FA5}">
                      <a16:colId xmlns:a16="http://schemas.microsoft.com/office/drawing/2014/main" val="1998025093"/>
                    </a:ext>
                  </a:extLst>
                </a:gridCol>
                <a:gridCol w="3371851">
                  <a:extLst>
                    <a:ext uri="{9D8B030D-6E8A-4147-A177-3AD203B41FA5}">
                      <a16:colId xmlns:a16="http://schemas.microsoft.com/office/drawing/2014/main" val="4265964115"/>
                    </a:ext>
                  </a:extLst>
                </a:gridCol>
              </a:tblGrid>
              <a:tr h="278130">
                <a:tc>
                  <a:txBody>
                    <a:bodyPr/>
                    <a:lstStyle/>
                    <a:p>
                      <a:pPr marL="0" marR="0" algn="just">
                        <a:spcBef>
                          <a:spcPts val="600"/>
                        </a:spcBef>
                        <a:spcAft>
                          <a:spcPts val="0"/>
                        </a:spcAft>
                      </a:pPr>
                      <a:r>
                        <a:rPr lang="en-US" sz="1200" b="0" dirty="0">
                          <a:effectLst/>
                        </a:rPr>
                        <a:t>BLQ</a:t>
                      </a:r>
                      <a:endParaRPr lang="en-US" sz="1200" b="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b="0" dirty="0">
                          <a:effectLst/>
                        </a:rPr>
                        <a:t>Below the limit of quantification </a:t>
                      </a:r>
                      <a:endParaRPr lang="en-US" sz="1200" b="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518043910"/>
                  </a:ext>
                </a:extLst>
              </a:tr>
              <a:tr h="278130">
                <a:tc>
                  <a:txBody>
                    <a:bodyPr/>
                    <a:lstStyle/>
                    <a:p>
                      <a:pPr marL="0" marR="0" algn="just">
                        <a:spcBef>
                          <a:spcPts val="600"/>
                        </a:spcBef>
                        <a:spcAft>
                          <a:spcPts val="0"/>
                        </a:spcAft>
                      </a:pPr>
                      <a:r>
                        <a:rPr lang="en-US" sz="1200" dirty="0">
                          <a:effectLst/>
                        </a:rPr>
                        <a:t>DV</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Dependent variable</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2770174648"/>
                  </a:ext>
                </a:extLst>
              </a:tr>
              <a:tr h="278130">
                <a:tc>
                  <a:txBody>
                    <a:bodyPr/>
                    <a:lstStyle/>
                    <a:p>
                      <a:pPr marL="0" marR="0" algn="just">
                        <a:spcBef>
                          <a:spcPts val="600"/>
                        </a:spcBef>
                        <a:spcAft>
                          <a:spcPts val="0"/>
                        </a:spcAft>
                      </a:pPr>
                      <a:r>
                        <a:rPr lang="en-US" sz="1200">
                          <a:effectLst/>
                        </a:rPr>
                        <a:t>ETA</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Inter-individual random effect</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3863290707"/>
                  </a:ext>
                </a:extLst>
              </a:tr>
              <a:tr h="278130">
                <a:tc>
                  <a:txBody>
                    <a:bodyPr/>
                    <a:lstStyle/>
                    <a:p>
                      <a:pPr marL="0" marR="0" algn="just">
                        <a:spcBef>
                          <a:spcPts val="600"/>
                        </a:spcBef>
                        <a:spcAft>
                          <a:spcPts val="0"/>
                        </a:spcAft>
                      </a:pPr>
                      <a:r>
                        <a:rPr lang="en-US" sz="1200">
                          <a:effectLst/>
                        </a:rPr>
                        <a:t>EBE</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Empirical Bayes estimate</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3121617081"/>
                  </a:ext>
                </a:extLst>
              </a:tr>
              <a:tr h="278130">
                <a:tc>
                  <a:txBody>
                    <a:bodyPr/>
                    <a:lstStyle/>
                    <a:p>
                      <a:pPr marL="0" marR="0" algn="just">
                        <a:spcBef>
                          <a:spcPts val="600"/>
                        </a:spcBef>
                        <a:spcAft>
                          <a:spcPts val="0"/>
                        </a:spcAft>
                      </a:pPr>
                      <a:r>
                        <a:rPr lang="en-US" sz="1200" dirty="0">
                          <a:effectLst/>
                        </a:rPr>
                        <a:t>EPRED</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Population prediction (expected)</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3600060844"/>
                  </a:ext>
                </a:extLst>
              </a:tr>
              <a:tr h="278130">
                <a:tc>
                  <a:txBody>
                    <a:bodyPr/>
                    <a:lstStyle/>
                    <a:p>
                      <a:pPr marL="0" marR="0" algn="just">
                        <a:spcBef>
                          <a:spcPts val="600"/>
                        </a:spcBef>
                        <a:spcAft>
                          <a:spcPts val="0"/>
                        </a:spcAft>
                      </a:pPr>
                      <a:r>
                        <a:rPr lang="en-US" sz="1200" kern="1200" dirty="0" smtClean="0">
                          <a:solidFill>
                            <a:schemeClr val="tx1"/>
                          </a:solidFill>
                          <a:effectLst/>
                          <a:latin typeface="+mn-lt"/>
                          <a:ea typeface="+mn-ea"/>
                          <a:cs typeface="+mn-cs"/>
                        </a:rPr>
                        <a:t>HA</a:t>
                      </a:r>
                      <a:endParaRPr lang="en-US" sz="1200" kern="1200" dirty="0">
                        <a:solidFill>
                          <a:schemeClr val="tx1"/>
                        </a:solidFill>
                        <a:effectLst/>
                        <a:latin typeface="+mn-lt"/>
                        <a:ea typeface="+mn-ea"/>
                        <a:cs typeface="+mn-cs"/>
                      </a:endParaRPr>
                    </a:p>
                  </a:txBody>
                  <a:tcPr marL="50935" marR="50935" marT="0" marB="0"/>
                </a:tc>
                <a:tc>
                  <a:txBody>
                    <a:bodyPr/>
                    <a:lstStyle/>
                    <a:p>
                      <a:pPr marL="0" marR="0" algn="just">
                        <a:spcBef>
                          <a:spcPts val="600"/>
                        </a:spcBef>
                        <a:spcAft>
                          <a:spcPts val="0"/>
                        </a:spcAft>
                      </a:pPr>
                      <a:r>
                        <a:rPr lang="en-US" sz="1200" kern="1200" dirty="0" smtClean="0">
                          <a:solidFill>
                            <a:schemeClr val="tx1"/>
                          </a:solidFill>
                          <a:effectLst/>
                          <a:latin typeface="+mn-lt"/>
                          <a:ea typeface="+mn-ea"/>
                          <a:cs typeface="+mn-cs"/>
                        </a:rPr>
                        <a:t>Health Authority</a:t>
                      </a:r>
                      <a:endParaRPr lang="en-US" sz="1200" kern="1200" dirty="0">
                        <a:solidFill>
                          <a:schemeClr val="tx1"/>
                        </a:solidFill>
                        <a:effectLst/>
                        <a:latin typeface="+mn-lt"/>
                        <a:ea typeface="+mn-ea"/>
                        <a:cs typeface="+mn-cs"/>
                      </a:endParaRPr>
                    </a:p>
                  </a:txBody>
                  <a:tcPr marL="50935" marR="50935" marT="0" marB="0"/>
                </a:tc>
                <a:extLst>
                  <a:ext uri="{0D108BD9-81ED-4DB2-BD59-A6C34878D82A}">
                    <a16:rowId xmlns:a16="http://schemas.microsoft.com/office/drawing/2014/main" val="983282733"/>
                  </a:ext>
                </a:extLst>
              </a:tr>
              <a:tr h="278130">
                <a:tc>
                  <a:txBody>
                    <a:bodyPr/>
                    <a:lstStyle/>
                    <a:p>
                      <a:pPr marL="0" marR="0" algn="just">
                        <a:spcBef>
                          <a:spcPts val="600"/>
                        </a:spcBef>
                        <a:spcAft>
                          <a:spcPts val="0"/>
                        </a:spcAft>
                      </a:pPr>
                      <a:r>
                        <a:rPr lang="en-US" sz="1200" dirty="0">
                          <a:effectLst/>
                        </a:rPr>
                        <a:t>IIV</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Inter-individual variability</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3079339932"/>
                  </a:ext>
                </a:extLst>
              </a:tr>
              <a:tr h="278130">
                <a:tc>
                  <a:txBody>
                    <a:bodyPr/>
                    <a:lstStyle/>
                    <a:p>
                      <a:pPr marL="0" marR="0" algn="just">
                        <a:spcBef>
                          <a:spcPts val="600"/>
                        </a:spcBef>
                        <a:spcAft>
                          <a:spcPts val="0"/>
                        </a:spcAft>
                      </a:pPr>
                      <a:r>
                        <a:rPr lang="en-US" sz="1200">
                          <a:effectLst/>
                        </a:rPr>
                        <a:t>IPRED</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Individual prediction</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4048217286"/>
                  </a:ext>
                </a:extLst>
              </a:tr>
              <a:tr h="278130">
                <a:tc>
                  <a:txBody>
                    <a:bodyPr/>
                    <a:lstStyle/>
                    <a:p>
                      <a:pPr marL="0" marR="0" algn="just">
                        <a:spcBef>
                          <a:spcPts val="600"/>
                        </a:spcBef>
                        <a:spcAft>
                          <a:spcPts val="0"/>
                        </a:spcAft>
                      </a:pPr>
                      <a:r>
                        <a:rPr lang="en-US" sz="1200" dirty="0">
                          <a:effectLst/>
                        </a:rPr>
                        <a:t>NLME</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Nonlinear mixed-effects (model)</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1212977062"/>
                  </a:ext>
                </a:extLst>
              </a:tr>
              <a:tr h="278130">
                <a:tc>
                  <a:txBody>
                    <a:bodyPr/>
                    <a:lstStyle/>
                    <a:p>
                      <a:pPr marL="0" marR="0" algn="just">
                        <a:spcBef>
                          <a:spcPts val="600"/>
                        </a:spcBef>
                        <a:spcAft>
                          <a:spcPts val="0"/>
                        </a:spcAft>
                      </a:pPr>
                      <a:r>
                        <a:rPr lang="en-US" sz="1200">
                          <a:effectLst/>
                        </a:rPr>
                        <a:t>NPD</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Normalized prediction discrepancy</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2636325959"/>
                  </a:ext>
                </a:extLst>
              </a:tr>
              <a:tr h="278130">
                <a:tc>
                  <a:txBody>
                    <a:bodyPr/>
                    <a:lstStyle/>
                    <a:p>
                      <a:pPr marL="0" marR="0" algn="just">
                        <a:spcBef>
                          <a:spcPts val="600"/>
                        </a:spcBef>
                        <a:spcAft>
                          <a:spcPts val="0"/>
                        </a:spcAft>
                      </a:pPr>
                      <a:r>
                        <a:rPr lang="en-US" sz="1200">
                          <a:effectLst/>
                        </a:rPr>
                        <a:t>NPDE</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Normalized prediction distribution error</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2105345935"/>
                  </a:ext>
                </a:extLst>
              </a:tr>
              <a:tr h="278130">
                <a:tc>
                  <a:txBody>
                    <a:bodyPr/>
                    <a:lstStyle/>
                    <a:p>
                      <a:pPr marL="0" marR="0" algn="just">
                        <a:spcBef>
                          <a:spcPts val="600"/>
                        </a:spcBef>
                        <a:spcAft>
                          <a:spcPts val="0"/>
                        </a:spcAft>
                      </a:pPr>
                      <a:r>
                        <a:rPr lang="en-US" sz="1200" dirty="0">
                          <a:effectLst/>
                        </a:rPr>
                        <a:t>PD</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Pharmacodynamics</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2455189295"/>
                  </a:ext>
                </a:extLst>
              </a:tr>
              <a:tr h="278130">
                <a:tc>
                  <a:txBody>
                    <a:bodyPr/>
                    <a:lstStyle/>
                    <a:p>
                      <a:pPr marL="0" marR="0" algn="just">
                        <a:spcBef>
                          <a:spcPts val="600"/>
                        </a:spcBef>
                        <a:spcAft>
                          <a:spcPts val="0"/>
                        </a:spcAft>
                      </a:pPr>
                      <a:r>
                        <a:rPr lang="en-US" sz="1200">
                          <a:effectLst/>
                        </a:rPr>
                        <a:t>PK</a:t>
                      </a:r>
                      <a:endParaRPr lang="en-US" sz="120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Pharmacokinetics</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1892705590"/>
                  </a:ext>
                </a:extLst>
              </a:tr>
              <a:tr h="278130">
                <a:tc>
                  <a:txBody>
                    <a:bodyPr/>
                    <a:lstStyle/>
                    <a:p>
                      <a:pPr marL="0" marR="0" algn="just">
                        <a:spcBef>
                          <a:spcPts val="600"/>
                        </a:spcBef>
                        <a:spcAft>
                          <a:spcPts val="0"/>
                        </a:spcAft>
                      </a:pPr>
                      <a:r>
                        <a:rPr lang="en-US" sz="1200" dirty="0">
                          <a:effectLst/>
                        </a:rPr>
                        <a:t>VPC</a:t>
                      </a:r>
                      <a:endParaRPr lang="en-US" sz="1200" dirty="0">
                        <a:effectLst/>
                        <a:latin typeface="Times New Roman" panose="02020603050405020304" pitchFamily="18" charset="0"/>
                        <a:ea typeface="MS Mincho"/>
                      </a:endParaRPr>
                    </a:p>
                  </a:txBody>
                  <a:tcPr marL="50935" marR="50935" marT="0" marB="0"/>
                </a:tc>
                <a:tc>
                  <a:txBody>
                    <a:bodyPr/>
                    <a:lstStyle/>
                    <a:p>
                      <a:pPr marL="0" marR="0" algn="just">
                        <a:spcBef>
                          <a:spcPts val="600"/>
                        </a:spcBef>
                        <a:spcAft>
                          <a:spcPts val="0"/>
                        </a:spcAft>
                      </a:pPr>
                      <a:r>
                        <a:rPr lang="en-US" sz="1200" dirty="0">
                          <a:effectLst/>
                        </a:rPr>
                        <a:t>Visual predictive check</a:t>
                      </a:r>
                      <a:endParaRPr lang="en-US" sz="1200" dirty="0">
                        <a:effectLst/>
                        <a:latin typeface="Times New Roman" panose="02020603050405020304" pitchFamily="18" charset="0"/>
                        <a:ea typeface="MS Mincho"/>
                      </a:endParaRPr>
                    </a:p>
                  </a:txBody>
                  <a:tcPr marL="50935" marR="50935" marT="0" marB="0"/>
                </a:tc>
                <a:extLst>
                  <a:ext uri="{0D108BD9-81ED-4DB2-BD59-A6C34878D82A}">
                    <a16:rowId xmlns:a16="http://schemas.microsoft.com/office/drawing/2014/main" val="938840704"/>
                  </a:ext>
                </a:extLst>
              </a:tr>
            </a:tbl>
          </a:graphicData>
        </a:graphic>
      </p:graphicFrame>
    </p:spTree>
    <p:extLst>
      <p:ext uri="{BB962C8B-B14F-4D97-AF65-F5344CB8AC3E}">
        <p14:creationId xmlns:p14="http://schemas.microsoft.com/office/powerpoint/2010/main" val="2467626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endpoints models (3/4)</a:t>
            </a:r>
            <a:endParaRPr lang="en-US" dirty="0"/>
          </a:p>
        </p:txBody>
      </p:sp>
      <p:sp>
        <p:nvSpPr>
          <p:cNvPr id="3" name="Content Placeholder 2"/>
          <p:cNvSpPr>
            <a:spLocks noGrp="1"/>
          </p:cNvSpPr>
          <p:nvPr>
            <p:ph idx="1"/>
          </p:nvPr>
        </p:nvSpPr>
        <p:spPr>
          <a:xfrm>
            <a:off x="457200" y="857250"/>
            <a:ext cx="7029450" cy="952500"/>
          </a:xfrm>
        </p:spPr>
        <p:txBody>
          <a:bodyPr>
            <a:normAutofit/>
          </a:bodyPr>
          <a:lstStyle/>
          <a:p>
            <a:r>
              <a:rPr lang="en-US" dirty="0"/>
              <a:t>Monolix2016 outputs are found in folder RESULTS/ which contains </a:t>
            </a:r>
          </a:p>
          <a:p>
            <a:pPr lvl="1"/>
            <a:r>
              <a:rPr lang="en-US" dirty="0"/>
              <a:t>predictions1.txt and finegrid1.txt for PK</a:t>
            </a:r>
          </a:p>
          <a:p>
            <a:pPr lvl="1"/>
            <a:r>
              <a:rPr lang="en-US" dirty="0"/>
              <a:t>predictions2.txt and finegrid2.txt for </a:t>
            </a:r>
            <a:r>
              <a:rPr lang="en-US" dirty="0" smtClean="0"/>
              <a:t>PD</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50</a:t>
            </a:fld>
            <a:endParaRPr lang="uk-UA" dirty="0"/>
          </a:p>
        </p:txBody>
      </p:sp>
      <p:sp>
        <p:nvSpPr>
          <p:cNvPr id="7" name="Rectangle 6"/>
          <p:cNvSpPr/>
          <p:nvPr/>
        </p:nvSpPr>
        <p:spPr>
          <a:xfrm>
            <a:off x="1272671" y="3255824"/>
            <a:ext cx="6347329" cy="1754326"/>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&lt;- </a:t>
            </a:r>
            <a:r>
              <a:rPr lang="en-US" sz="1350" b="1" dirty="0" err="1">
                <a:solidFill>
                  <a:srgbClr val="214A88"/>
                </a:solidFill>
                <a:latin typeface="Consolas" panose="020B0609020204030204" pitchFamily="49" charset="0"/>
                <a:cs typeface="Consolas" panose="020B0609020204030204" pitchFamily="49" charset="0"/>
              </a:rPr>
              <a:t>pmx_mlx</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config</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"standing"</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directory = </a:t>
            </a:r>
            <a:r>
              <a:rPr lang="en-US" sz="1350" dirty="0" err="1">
                <a:solidFill>
                  <a:srgbClr val="000000"/>
                </a:solidFill>
                <a:latin typeface="Consolas" panose="020B0609020204030204" pitchFamily="49" charset="0"/>
                <a:cs typeface="Consolas" panose="020B0609020204030204" pitchFamily="49" charset="0"/>
              </a:rPr>
              <a:t>pkpd_work_dir</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input = </a:t>
            </a:r>
            <a:r>
              <a:rPr lang="en-US" sz="1350" dirty="0" err="1">
                <a:solidFill>
                  <a:srgbClr val="000000"/>
                </a:solidFill>
                <a:latin typeface="Consolas" panose="020B0609020204030204" pitchFamily="49" charset="0"/>
                <a:cs typeface="Consolas" panose="020B0609020204030204" pitchFamily="49" charset="0"/>
              </a:rPr>
              <a:t>pkpd_input_file</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dv = </a:t>
            </a:r>
            <a:r>
              <a:rPr lang="en-US" sz="1350" dirty="0">
                <a:solidFill>
                  <a:srgbClr val="4F9A05"/>
                </a:solidFill>
                <a:latin typeface="Consolas" panose="020B0609020204030204" pitchFamily="49" charset="0"/>
                <a:cs typeface="Consolas" panose="020B0609020204030204" pitchFamily="49" charset="0"/>
              </a:rPr>
              <a:t>"dv"</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a:t>
            </a:r>
            <a:r>
              <a:rPr lang="en-US" sz="1350" dirty="0" err="1">
                <a:solidFill>
                  <a:srgbClr val="214A88"/>
                </a:solidFill>
                <a:latin typeface="Consolas" panose="020B0609020204030204" pitchFamily="49" charset="0"/>
                <a:cs typeface="Consolas" panose="020B0609020204030204" pitchFamily="49" charset="0"/>
              </a:rPr>
              <a:t>dvid</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dvid</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endpoint = </a:t>
            </a:r>
            <a:r>
              <a:rPr lang="en-US" sz="1350" dirty="0">
                <a:solidFill>
                  <a:srgbClr val="000000"/>
                </a:solidFill>
                <a:latin typeface="Consolas" panose="020B0609020204030204" pitchFamily="49" charset="0"/>
                <a:cs typeface="Consolas" panose="020B0609020204030204" pitchFamily="49" charset="0"/>
              </a:rPr>
              <a:t>ep)</a:t>
            </a:r>
          </a:p>
          <a:p>
            <a:r>
              <a:rPr lang="en-US" sz="1350" dirty="0">
                <a:solidFill>
                  <a:srgbClr val="000000"/>
                </a:solidFill>
                <a:latin typeface="Consolas" panose="020B0609020204030204" pitchFamily="49" charset="0"/>
                <a:cs typeface="Consolas" panose="020B0609020204030204" pitchFamily="49" charset="0"/>
              </a:rPr>
              <a:t>## use predictions2.txt as model predictions file .</a:t>
            </a:r>
          </a:p>
          <a:p>
            <a:r>
              <a:rPr lang="en-US" sz="1350" dirty="0">
                <a:solidFill>
                  <a:srgbClr val="000000"/>
                </a:solidFill>
                <a:latin typeface="Consolas" panose="020B0609020204030204" pitchFamily="49" charset="0"/>
                <a:cs typeface="Consolas" panose="020B0609020204030204" pitchFamily="49" charset="0"/>
              </a:rPr>
              <a:t>## use finegrid2.txt as </a:t>
            </a:r>
            <a:r>
              <a:rPr lang="en-US" sz="1350" dirty="0" err="1">
                <a:solidFill>
                  <a:srgbClr val="000000"/>
                </a:solidFill>
                <a:latin typeface="Consolas" panose="020B0609020204030204" pitchFamily="49" charset="0"/>
                <a:cs typeface="Consolas" panose="020B0609020204030204" pitchFamily="49" charset="0"/>
              </a:rPr>
              <a:t>finegrid</a:t>
            </a:r>
            <a:r>
              <a:rPr lang="en-US" sz="1350" dirty="0">
                <a:solidFill>
                  <a:srgbClr val="000000"/>
                </a:solidFill>
                <a:latin typeface="Consolas" panose="020B0609020204030204" pitchFamily="49" charset="0"/>
                <a:cs typeface="Consolas" panose="020B0609020204030204" pitchFamily="49" charset="0"/>
              </a:rPr>
              <a:t> file .</a:t>
            </a:r>
            <a:endParaRPr lang="en-US" sz="1350" dirty="0">
              <a:latin typeface="Consolas" panose="020B0609020204030204" pitchFamily="49" charset="0"/>
              <a:cs typeface="Consolas" panose="020B0609020204030204" pitchFamily="49" charset="0"/>
            </a:endParaRPr>
          </a:p>
        </p:txBody>
      </p:sp>
      <p:sp>
        <p:nvSpPr>
          <p:cNvPr id="8" name="Rectangle 7"/>
          <p:cNvSpPr/>
          <p:nvPr/>
        </p:nvSpPr>
        <p:spPr>
          <a:xfrm>
            <a:off x="1272671" y="2064549"/>
            <a:ext cx="6343650" cy="1131079"/>
          </a:xfrm>
          <a:prstGeom prst="rect">
            <a:avLst/>
          </a:prstGeom>
          <a:solidFill>
            <a:schemeClr val="accent4">
              <a:lumMod val="20000"/>
              <a:lumOff val="80000"/>
            </a:schemeClr>
          </a:solidFill>
        </p:spPr>
        <p:txBody>
          <a:bodyPr wrap="square">
            <a:spAutoFit/>
          </a:bodyPr>
          <a:lstStyle/>
          <a:p>
            <a:r>
              <a:rPr lang="en-US" sz="1350" dirty="0">
                <a:solidFill>
                  <a:srgbClr val="000000"/>
                </a:solidFill>
                <a:latin typeface="Consolas" panose="020B0609020204030204" pitchFamily="49" charset="0"/>
                <a:cs typeface="Consolas" panose="020B0609020204030204" pitchFamily="49" charset="0"/>
              </a:rPr>
              <a:t>ep &lt;- </a:t>
            </a:r>
            <a:r>
              <a:rPr lang="en-US" sz="1350" b="1" dirty="0" err="1">
                <a:solidFill>
                  <a:srgbClr val="214A88"/>
                </a:solidFill>
                <a:latin typeface="Consolas" panose="020B0609020204030204" pitchFamily="49" charset="0"/>
                <a:cs typeface="Consolas" panose="020B0609020204030204" pitchFamily="49" charset="0"/>
              </a:rPr>
              <a:t>pmx_endpoint</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code = </a:t>
            </a:r>
            <a:r>
              <a:rPr lang="en-US" sz="1350" dirty="0">
                <a:solidFill>
                  <a:srgbClr val="4F9A05"/>
                </a:solidFill>
                <a:latin typeface="Consolas" panose="020B0609020204030204" pitchFamily="49" charset="0"/>
                <a:cs typeface="Consolas" panose="020B0609020204030204" pitchFamily="49" charset="0"/>
              </a:rPr>
              <a:t>"4"</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label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some_label</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a:solidFill>
                  <a:srgbClr val="214A88"/>
                </a:solidFill>
                <a:latin typeface="Consolas" panose="020B0609020204030204" pitchFamily="49" charset="0"/>
                <a:cs typeface="Consolas" panose="020B0609020204030204" pitchFamily="49" charset="0"/>
              </a:rPr>
              <a:t>		    unit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some_unit</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214A88"/>
                </a:solidFill>
                <a:latin typeface="Consolas" panose="020B0609020204030204" pitchFamily="49" charset="0"/>
                <a:cs typeface="Consolas" panose="020B0609020204030204" pitchFamily="49" charset="0"/>
              </a:rPr>
              <a:t>file.code</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"2"</a:t>
            </a:r>
            <a:r>
              <a:rPr lang="en-US" sz="1350" dirty="0">
                <a:solidFill>
                  <a:srgbClr val="000000"/>
                </a:solidFill>
                <a:latin typeface="Consolas" panose="020B0609020204030204" pitchFamily="49" charset="0"/>
                <a:cs typeface="Consolas" panose="020B0609020204030204" pitchFamily="49" charset="0"/>
              </a:rPr>
              <a:t>, </a:t>
            </a:r>
            <a:r>
              <a:rPr lang="en-US" sz="1350" i="1" dirty="0">
                <a:solidFill>
                  <a:srgbClr val="8F5A03"/>
                </a:solidFill>
                <a:latin typeface="Consolas" panose="020B0609020204030204" pitchFamily="49" charset="0"/>
                <a:cs typeface="Consolas" panose="020B0609020204030204" pitchFamily="49" charset="0"/>
              </a:rPr>
              <a:t># will use predictions2.txt and finegrig2.txt</a:t>
            </a:r>
          </a:p>
          <a:p>
            <a:r>
              <a:rPr lang="en-US" sz="1350" dirty="0">
                <a:solidFill>
                  <a:srgbClr val="214A88"/>
                </a:solidFill>
                <a:latin typeface="Consolas" panose="020B0609020204030204" pitchFamily="49" charset="0"/>
                <a:cs typeface="Consolas" panose="020B0609020204030204" pitchFamily="49" charset="0"/>
              </a:rPr>
              <a:t>		    trans = </a:t>
            </a:r>
            <a:r>
              <a:rPr lang="en-US" sz="1350" dirty="0">
                <a:solidFill>
                  <a:srgbClr val="4F9A05"/>
                </a:solidFill>
                <a:latin typeface="Consolas" panose="020B0609020204030204" pitchFamily="49" charset="0"/>
                <a:cs typeface="Consolas" panose="020B0609020204030204" pitchFamily="49" charset="0"/>
              </a:rPr>
              <a:t>"log10"</a:t>
            </a:r>
            <a:r>
              <a:rPr lang="en-US" sz="1350" dirty="0">
                <a:solidFill>
                  <a:srgbClr val="00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2021921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t>
            </a:r>
            <a:r>
              <a:rPr lang="en-US" dirty="0"/>
              <a:t>endpoints models </a:t>
            </a:r>
            <a:r>
              <a:rPr lang="en-US" dirty="0" smtClean="0"/>
              <a:t>(4/4)</a:t>
            </a:r>
            <a:endParaRPr lang="en-US" dirty="0"/>
          </a:p>
        </p:txBody>
      </p:sp>
      <p:sp>
        <p:nvSpPr>
          <p:cNvPr id="3" name="Content Placeholder 2"/>
          <p:cNvSpPr>
            <a:spLocks noGrp="1"/>
          </p:cNvSpPr>
          <p:nvPr>
            <p:ph idx="1"/>
          </p:nvPr>
        </p:nvSpPr>
        <p:spPr/>
        <p:txBody>
          <a:bodyPr/>
          <a:lstStyle/>
          <a:p>
            <a:r>
              <a:rPr lang="en-US" dirty="0"/>
              <a:t>S</a:t>
            </a:r>
            <a:r>
              <a:rPr lang="en-US" dirty="0" smtClean="0"/>
              <a:t>implified </a:t>
            </a:r>
            <a:r>
              <a:rPr lang="en-US" dirty="0"/>
              <a:t>syntax for the Endpoint creation </a:t>
            </a:r>
            <a:r>
              <a:rPr lang="en-US" dirty="0" smtClean="0"/>
              <a:t>when </a:t>
            </a:r>
            <a:r>
              <a:rPr lang="en-US" dirty="0"/>
              <a:t>the endpoint code matches the </a:t>
            </a:r>
            <a:r>
              <a:rPr lang="en-US" dirty="0" smtClean="0"/>
              <a:t>files post-fixes:</a:t>
            </a:r>
          </a:p>
          <a:p>
            <a:pPr lvl="1"/>
            <a:r>
              <a:rPr lang="en-US" dirty="0" smtClean="0"/>
              <a:t>code=1 </a:t>
            </a:r>
            <a:r>
              <a:rPr lang="en-US" dirty="0"/>
              <a:t>corresponds to </a:t>
            </a:r>
            <a:r>
              <a:rPr lang="en-US" dirty="0" smtClean="0"/>
              <a:t>predictions1.txt</a:t>
            </a:r>
          </a:p>
          <a:p>
            <a:pPr lvl="1"/>
            <a:r>
              <a:rPr lang="en-US" dirty="0" smtClean="0"/>
              <a:t>code=2 </a:t>
            </a:r>
            <a:r>
              <a:rPr lang="en-US" dirty="0"/>
              <a:t>corresponds to </a:t>
            </a:r>
            <a:r>
              <a:rPr lang="en-US" dirty="0" smtClean="0"/>
              <a:t>predictions2.txt </a:t>
            </a:r>
          </a:p>
          <a:p>
            <a:r>
              <a:rPr lang="en-US" dirty="0" smtClean="0"/>
              <a:t>Instead of passing </a:t>
            </a:r>
            <a:r>
              <a:rPr lang="en-US" dirty="0"/>
              <a:t>a </a:t>
            </a:r>
            <a:r>
              <a:rPr lang="en-US" dirty="0" err="1" smtClean="0"/>
              <a:t>pmx_endpoint</a:t>
            </a:r>
            <a:r>
              <a:rPr lang="en-US" dirty="0" smtClean="0"/>
              <a:t> </a:t>
            </a:r>
            <a:r>
              <a:rPr lang="en-US" dirty="0"/>
              <a:t>object as argument of the Controller, </a:t>
            </a:r>
            <a:r>
              <a:rPr lang="en-US" dirty="0" smtClean="0"/>
              <a:t>specify </a:t>
            </a:r>
            <a:r>
              <a:rPr lang="en-US" dirty="0"/>
              <a:t>the </a:t>
            </a:r>
            <a:r>
              <a:rPr lang="en-US" b="1" dirty="0"/>
              <a:t>numerical </a:t>
            </a:r>
            <a:r>
              <a:rPr lang="en-US" b="1" dirty="0" smtClean="0"/>
              <a:t>value</a:t>
            </a:r>
            <a:r>
              <a:rPr lang="en-US" dirty="0" smtClean="0"/>
              <a:t> corresponding </a:t>
            </a:r>
            <a:r>
              <a:rPr lang="en-US" dirty="0"/>
              <a:t>to the YTYPE/CMT/DVID column.</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51</a:t>
            </a:fld>
            <a:endParaRPr lang="uk-UA" dirty="0"/>
          </a:p>
        </p:txBody>
      </p:sp>
      <p:sp>
        <p:nvSpPr>
          <p:cNvPr id="6" name="Rectangle 5"/>
          <p:cNvSpPr/>
          <p:nvPr/>
        </p:nvSpPr>
        <p:spPr>
          <a:xfrm>
            <a:off x="685800" y="3376107"/>
            <a:ext cx="8001000" cy="923330"/>
          </a:xfrm>
          <a:prstGeom prst="rect">
            <a:avLst/>
          </a:prstGeom>
          <a:solidFill>
            <a:schemeClr val="accent4">
              <a:lumMod val="20000"/>
              <a:lumOff val="80000"/>
            </a:schemeClr>
          </a:solidFill>
        </p:spPr>
        <p:txBody>
          <a:bodyPr wrap="square">
            <a:spAutoFit/>
          </a:bodyPr>
          <a:lstStyle/>
          <a:p>
            <a:r>
              <a:rPr lang="en-US" sz="1350" b="1" dirty="0" err="1">
                <a:solidFill>
                  <a:srgbClr val="214A88"/>
                </a:solidFill>
                <a:latin typeface="Consolas" panose="020B0609020204030204" pitchFamily="49" charset="0"/>
                <a:cs typeface="Consolas" panose="020B0609020204030204" pitchFamily="49" charset="0"/>
              </a:rPr>
              <a:t>pmx_mlx</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214A88"/>
                </a:solidFill>
                <a:latin typeface="Consolas" panose="020B0609020204030204" pitchFamily="49" charset="0"/>
                <a:cs typeface="Consolas" panose="020B0609020204030204" pitchFamily="49" charset="0"/>
              </a:rPr>
              <a:t>dvid</a:t>
            </a:r>
            <a:r>
              <a:rPr lang="en-US" sz="1350" dirty="0">
                <a:solidFill>
                  <a:srgbClr val="214A88"/>
                </a:solidFill>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"YTYPE"</a:t>
            </a:r>
            <a:r>
              <a:rPr lang="en-US" sz="1350" dirty="0">
                <a:solidFill>
                  <a:srgbClr val="000000"/>
                </a:solidFill>
                <a:latin typeface="Consolas" panose="020B0609020204030204" pitchFamily="49" charset="0"/>
                <a:cs typeface="Consolas" panose="020B0609020204030204" pitchFamily="49" charset="0"/>
              </a:rPr>
              <a:t>, ## use this column as </a:t>
            </a:r>
            <a:r>
              <a:rPr lang="en-US" sz="1350" dirty="0" smtClean="0">
                <a:solidFill>
                  <a:srgbClr val="000000"/>
                </a:solidFill>
                <a:latin typeface="Consolas" panose="020B0609020204030204" pitchFamily="49" charset="0"/>
                <a:cs typeface="Consolas" panose="020B0609020204030204" pitchFamily="49" charset="0"/>
              </a:rPr>
              <a:t>observation </a:t>
            </a:r>
            <a:r>
              <a:rPr lang="en-US" sz="1350" dirty="0">
                <a:solidFill>
                  <a:srgbClr val="000000"/>
                </a:solidFill>
                <a:latin typeface="Consolas" panose="020B0609020204030204" pitchFamily="49" charset="0"/>
                <a:cs typeface="Consolas" panose="020B0609020204030204" pitchFamily="49" charset="0"/>
              </a:rPr>
              <a:t>id</a:t>
            </a:r>
          </a:p>
          <a:p>
            <a:r>
              <a:rPr lang="en-US" sz="1350" dirty="0">
                <a:solidFill>
                  <a:srgbClr val="214A88"/>
                </a:solidFill>
                <a:latin typeface="Consolas" panose="020B0609020204030204" pitchFamily="49" charset="0"/>
                <a:cs typeface="Consolas" panose="020B0609020204030204" pitchFamily="49" charset="0"/>
              </a:rPr>
              <a:t>endpoint = </a:t>
            </a:r>
            <a:r>
              <a:rPr lang="en-US" sz="1350" dirty="0">
                <a:solidFill>
                  <a:srgbClr val="0000CF"/>
                </a:solidFill>
                <a:latin typeface="Consolas" panose="020B0609020204030204" pitchFamily="49" charset="0"/>
                <a:cs typeface="Consolas" panose="020B0609020204030204" pitchFamily="49" charset="0"/>
              </a:rPr>
              <a:t>1</a:t>
            </a:r>
            <a:r>
              <a:rPr lang="en-US" sz="1350" dirty="0">
                <a:solidFill>
                  <a:srgbClr val="000000"/>
                </a:solidFill>
                <a:latin typeface="Consolas" panose="020B0609020204030204" pitchFamily="49" charset="0"/>
                <a:cs typeface="Consolas" panose="020B0609020204030204" pitchFamily="49" charset="0"/>
              </a:rPr>
              <a:t>, ## select the first endpoint</a:t>
            </a:r>
          </a:p>
          <a:p>
            <a:r>
              <a:rPr lang="en-US" sz="1350" dirty="0">
                <a:solidFill>
                  <a:srgbClr val="000000"/>
                </a:solidFill>
                <a:latin typeface="Consolas" panose="020B0609020204030204" pitchFamily="49" charset="0"/>
                <a:cs typeface="Consolas" panose="020B0609020204030204" pitchFamily="49" charset="0"/>
              </a:rPr>
              <a:t>...) ## other </a:t>
            </a:r>
            <a:r>
              <a:rPr lang="en-US" sz="1350" dirty="0" err="1">
                <a:solidFill>
                  <a:srgbClr val="000000"/>
                </a:solidFill>
                <a:latin typeface="Consolas" panose="020B0609020204030204" pitchFamily="49" charset="0"/>
                <a:cs typeface="Consolas" panose="020B0609020204030204" pitchFamily="49" charset="0"/>
              </a:rPr>
              <a:t>pmx</a:t>
            </a:r>
            <a:r>
              <a:rPr lang="en-US" sz="1350" dirty="0">
                <a:solidFill>
                  <a:srgbClr val="000000"/>
                </a:solidFill>
                <a:latin typeface="Consolas" panose="020B0609020204030204" pitchFamily="49" charset="0"/>
                <a:cs typeface="Consolas" panose="020B0609020204030204" pitchFamily="49" charset="0"/>
              </a:rPr>
              <a:t> parameters , </a:t>
            </a:r>
            <a:r>
              <a:rPr lang="en-US" sz="1350" dirty="0" err="1">
                <a:solidFill>
                  <a:srgbClr val="000000"/>
                </a:solidFill>
                <a:latin typeface="Consolas" panose="020B0609020204030204" pitchFamily="49" charset="0"/>
                <a:cs typeface="Consolas" panose="020B0609020204030204" pitchFamily="49" charset="0"/>
              </a:rPr>
              <a:t>config</a:t>
            </a:r>
            <a:r>
              <a:rPr lang="en-US" sz="1350" dirty="0">
                <a:solidFill>
                  <a:srgbClr val="000000"/>
                </a:solidFill>
                <a:latin typeface="Consolas" panose="020B0609020204030204" pitchFamily="49" charset="0"/>
                <a:cs typeface="Consolas" panose="020B0609020204030204" pitchFamily="49" charset="0"/>
              </a:rPr>
              <a:t>, </a:t>
            </a:r>
            <a:r>
              <a:rPr lang="en-US" sz="1350" dirty="0" err="1">
                <a:solidFill>
                  <a:srgbClr val="000000"/>
                </a:solidFill>
                <a:latin typeface="Consolas" panose="020B0609020204030204" pitchFamily="49" charset="0"/>
                <a:cs typeface="Consolas" panose="020B0609020204030204" pitchFamily="49" charset="0"/>
              </a:rPr>
              <a:t>input,etc</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653133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smtClean="0"/>
              <a:t>Introduction</a:t>
            </a:r>
          </a:p>
          <a:p>
            <a:pPr marL="342900" indent="-342900"/>
            <a:r>
              <a:rPr lang="en-US" dirty="0"/>
              <a:t>Monolix requirements (tasks to perform</a:t>
            </a:r>
            <a:r>
              <a:rPr lang="en-US" dirty="0" smtClean="0"/>
              <a:t>)</a:t>
            </a:r>
          </a:p>
          <a:p>
            <a:pPr marL="342900" indent="-342900"/>
            <a:r>
              <a:rPr lang="en-US" dirty="0" smtClean="0"/>
              <a:t>Installation</a:t>
            </a:r>
          </a:p>
          <a:p>
            <a:pPr marL="342900" indent="-342900"/>
            <a:r>
              <a:rPr lang="en-US" dirty="0" smtClean="0"/>
              <a:t>Architecture</a:t>
            </a:r>
          </a:p>
          <a:p>
            <a:pPr marL="342900" indent="-342900"/>
            <a:r>
              <a:rPr lang="en-US" dirty="0" smtClean="0"/>
              <a:t>Built-in example and default plots</a:t>
            </a:r>
          </a:p>
          <a:p>
            <a:pPr marL="342900" indent="-342900"/>
            <a:r>
              <a:rPr lang="en-US" dirty="0"/>
              <a:t>Report </a:t>
            </a:r>
            <a:r>
              <a:rPr lang="en-US" dirty="0" smtClean="0"/>
              <a:t>generation</a:t>
            </a:r>
          </a:p>
          <a:p>
            <a:pPr marL="342900" indent="-342900"/>
            <a:r>
              <a:rPr lang="en-US" dirty="0" smtClean="0"/>
              <a:t>Advanced Controller creation</a:t>
            </a:r>
          </a:p>
          <a:p>
            <a:pPr lvl="1"/>
            <a:r>
              <a:rPr lang="en-US" dirty="0" smtClean="0"/>
              <a:t>Single endpoint models</a:t>
            </a:r>
          </a:p>
          <a:p>
            <a:pPr lvl="1"/>
            <a:r>
              <a:rPr lang="en-US" dirty="0" smtClean="0"/>
              <a:t>Multiple endpoint models</a:t>
            </a:r>
          </a:p>
          <a:p>
            <a:pPr lvl="1"/>
            <a:r>
              <a:rPr lang="en-US" dirty="0" smtClean="0"/>
              <a:t>Models with covariates</a:t>
            </a:r>
          </a:p>
          <a:p>
            <a:pPr marL="342900" indent="-342900"/>
            <a:r>
              <a:rPr lang="en-US" dirty="0">
                <a:solidFill>
                  <a:schemeClr val="accent1"/>
                </a:solidFill>
              </a:rPr>
              <a:t>VPC (Visual Predictive Checks</a:t>
            </a:r>
            <a:r>
              <a:rPr lang="en-US" dirty="0" smtClean="0">
                <a:solidFill>
                  <a:schemeClr val="accent1"/>
                </a:solidFill>
              </a:rPr>
              <a:t>)</a:t>
            </a:r>
            <a:endParaRPr lang="en-US" dirty="0">
              <a:solidFill>
                <a:schemeClr val="accent1"/>
              </a:solidFill>
            </a:endParaRPr>
          </a:p>
          <a:p>
            <a:pPr marL="342900" indent="-342900"/>
            <a:r>
              <a:rPr lang="en-US" dirty="0" smtClean="0"/>
              <a:t>Plots customization</a:t>
            </a:r>
          </a:p>
          <a:p>
            <a:pPr marL="342900" indent="-342900"/>
            <a:r>
              <a:rPr lang="en-US" dirty="0" smtClean="0"/>
              <a:t>Stratification, filtering and other features</a:t>
            </a:r>
          </a:p>
          <a:p>
            <a:pPr marL="342900" indent="-342900"/>
            <a:r>
              <a:rPr lang="en-US" dirty="0" smtClean="0"/>
              <a:t>How to provide feedback?</a:t>
            </a:r>
            <a:endParaRPr lang="en-US" dirty="0"/>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rgbClr val="7F7F7F"/>
                </a:solidFill>
                <a:effectLst/>
                <a:uLnTx/>
                <a:uFillTx/>
                <a:latin typeface="Arial" panose="020B0604020202020204"/>
                <a:ea typeface="+mn-ea"/>
                <a:cs typeface="+mn-cs"/>
              </a:rPr>
              <a:t> | ggPMX | Public</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8" name="Slide Number Placeholder 7"/>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7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uk-UA"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970123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(1/5) – simulation dataset</a:t>
            </a:r>
            <a:endParaRPr lang="en-US" dirty="0"/>
          </a:p>
        </p:txBody>
      </p:sp>
      <p:sp>
        <p:nvSpPr>
          <p:cNvPr id="5" name="Content Placeholder 4"/>
          <p:cNvSpPr>
            <a:spLocks noGrp="1"/>
          </p:cNvSpPr>
          <p:nvPr>
            <p:ph idx="1"/>
          </p:nvPr>
        </p:nvSpPr>
        <p:spPr>
          <a:xfrm>
            <a:off x="457200" y="971550"/>
            <a:ext cx="8305800" cy="3554730"/>
          </a:xfrm>
        </p:spPr>
        <p:txBody>
          <a:bodyPr>
            <a:normAutofit/>
          </a:bodyPr>
          <a:lstStyle/>
          <a:p>
            <a:r>
              <a:rPr lang="en-US" dirty="0" smtClean="0"/>
              <a:t>User needs to provide a simulation file containing (at least) the following columns:</a:t>
            </a:r>
          </a:p>
          <a:p>
            <a:pPr lvl="1"/>
            <a:r>
              <a:rPr lang="en-US" dirty="0" smtClean="0"/>
              <a:t>ID: individual identifiers</a:t>
            </a:r>
          </a:p>
          <a:p>
            <a:pPr lvl="1"/>
            <a:r>
              <a:rPr lang="en-US" dirty="0" smtClean="0"/>
              <a:t>REP: simulation replicate number</a:t>
            </a:r>
          </a:p>
          <a:p>
            <a:pPr lvl="1"/>
            <a:r>
              <a:rPr lang="en-US" dirty="0" smtClean="0"/>
              <a:t>TIME: time</a:t>
            </a:r>
          </a:p>
          <a:p>
            <a:pPr lvl="1"/>
            <a:r>
              <a:rPr lang="en-US" dirty="0" smtClean="0"/>
              <a:t>DV: dependent variable</a:t>
            </a:r>
          </a:p>
          <a:p>
            <a:r>
              <a:rPr lang="en-US" dirty="0" smtClean="0"/>
              <a:t>Use your preferred simulation software/package to create the simulation dataset (example code using </a:t>
            </a:r>
            <a:r>
              <a:rPr lang="en-US" dirty="0" err="1" smtClean="0"/>
              <a:t>simulix</a:t>
            </a:r>
            <a:r>
              <a:rPr lang="en-US" dirty="0" smtClean="0"/>
              <a:t> provided in back up)</a:t>
            </a:r>
          </a:p>
          <a:p>
            <a:r>
              <a:rPr lang="en-US" u="sng" dirty="0" smtClean="0"/>
              <a:t>Note</a:t>
            </a:r>
            <a:r>
              <a:rPr lang="en-US" dirty="0" smtClean="0"/>
              <a:t>: package </a:t>
            </a:r>
            <a:r>
              <a:rPr lang="en-US" dirty="0" err="1" smtClean="0"/>
              <a:t>classInt</a:t>
            </a:r>
            <a:r>
              <a:rPr lang="en-US" dirty="0" smtClean="0"/>
              <a:t> is used for binning</a:t>
            </a:r>
          </a:p>
        </p:txBody>
      </p:sp>
      <p:sp>
        <p:nvSpPr>
          <p:cNvPr id="3" name="Footer Placeholder 2"/>
          <p:cNvSpPr>
            <a:spLocks noGrp="1"/>
          </p:cNvSpPr>
          <p:nvPr>
            <p:ph type="ftr" sz="quarter" idx="10"/>
          </p:nvPr>
        </p:nvSpPr>
        <p:spPr/>
        <p:txBody>
          <a:bodyPr/>
          <a:lstStyle/>
          <a:p>
            <a:r>
              <a:rPr lang="en-US" smtClean="0"/>
              <a:t> | ggPMX | Public</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53</a:t>
            </a:fld>
            <a:endParaRPr lang="uk-UA" dirty="0"/>
          </a:p>
        </p:txBody>
      </p:sp>
    </p:spTree>
    <p:extLst>
      <p:ext uri="{BB962C8B-B14F-4D97-AF65-F5344CB8AC3E}">
        <p14:creationId xmlns:p14="http://schemas.microsoft.com/office/powerpoint/2010/main" val="28288967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(2/5) – Controller creation</a:t>
            </a:r>
            <a:endParaRPr lang="en-US" dirty="0"/>
          </a:p>
        </p:txBody>
      </p:sp>
      <p:sp>
        <p:nvSpPr>
          <p:cNvPr id="3" name="Content Placeholder 2"/>
          <p:cNvSpPr>
            <a:spLocks noGrp="1"/>
          </p:cNvSpPr>
          <p:nvPr>
            <p:ph idx="1"/>
          </p:nvPr>
        </p:nvSpPr>
        <p:spPr>
          <a:xfrm>
            <a:off x="438496" y="1131570"/>
            <a:ext cx="7048154" cy="754380"/>
          </a:xfrm>
        </p:spPr>
        <p:txBody>
          <a:bodyPr>
            <a:normAutofit lnSpcReduction="10000"/>
          </a:bodyPr>
          <a:lstStyle/>
          <a:p>
            <a:r>
              <a:rPr lang="en-US" dirty="0" smtClean="0"/>
              <a:t>To include the simulation dataset in </a:t>
            </a:r>
            <a:r>
              <a:rPr lang="en-US" dirty="0" err="1" smtClean="0"/>
              <a:t>ggPMX</a:t>
            </a:r>
            <a:r>
              <a:rPr lang="en-US" dirty="0" smtClean="0"/>
              <a:t>, create a “simulation object” using </a:t>
            </a:r>
            <a:r>
              <a:rPr lang="en-US" b="1" dirty="0" err="1" smtClean="0">
                <a:solidFill>
                  <a:srgbClr val="FF0000"/>
                </a:solidFill>
              </a:rPr>
              <a:t>pmx_sim</a:t>
            </a:r>
            <a:r>
              <a:rPr lang="en-US" b="1" dirty="0" smtClean="0">
                <a:solidFill>
                  <a:srgbClr val="FF0000"/>
                </a:solidFill>
              </a:rPr>
              <a:t>() </a:t>
            </a:r>
            <a:r>
              <a:rPr lang="en-US" dirty="0" smtClean="0"/>
              <a:t>and pass it as an argument to the Controller.</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54</a:t>
            </a:fld>
            <a:endParaRPr lang="uk-UA" dirty="0"/>
          </a:p>
        </p:txBody>
      </p:sp>
      <p:sp>
        <p:nvSpPr>
          <p:cNvPr id="6" name="Rectangle 5"/>
          <p:cNvSpPr/>
          <p:nvPr/>
        </p:nvSpPr>
        <p:spPr>
          <a:xfrm>
            <a:off x="438495" y="2057401"/>
            <a:ext cx="8248305" cy="2354491"/>
          </a:xfrm>
          <a:prstGeom prst="rect">
            <a:avLst/>
          </a:prstGeom>
          <a:solidFill>
            <a:schemeClr val="accent4">
              <a:lumMod val="20000"/>
              <a:lumOff val="80000"/>
            </a:schemeClr>
          </a:solidFill>
        </p:spPr>
        <p:txBody>
          <a:bodyPr wrap="square">
            <a:spAutoFit/>
          </a:bodyPr>
          <a:lstStyle/>
          <a:p>
            <a:r>
              <a:rPr lang="en-US" sz="1050" dirty="0" err="1">
                <a:solidFill>
                  <a:srgbClr val="000000"/>
                </a:solidFill>
                <a:latin typeface="Consolas" panose="020B0609020204030204" pitchFamily="49" charset="0"/>
                <a:cs typeface="Consolas" panose="020B0609020204030204" pitchFamily="49" charset="0"/>
              </a:rPr>
              <a:t>theoph_path</a:t>
            </a:r>
            <a:r>
              <a:rPr lang="en-US" sz="1050" dirty="0">
                <a:solidFill>
                  <a:srgbClr val="000000"/>
                </a:solidFill>
                <a:latin typeface="Consolas" panose="020B0609020204030204" pitchFamily="49" charset="0"/>
                <a:cs typeface="Consolas" panose="020B0609020204030204" pitchFamily="49" charset="0"/>
              </a:rPr>
              <a:t> &lt;- </a:t>
            </a:r>
            <a:r>
              <a:rPr lang="en-US" sz="1050" b="1" dirty="0" err="1">
                <a:solidFill>
                  <a:srgbClr val="214A88"/>
                </a:solidFill>
                <a:latin typeface="Consolas" panose="020B0609020204030204" pitchFamily="49" charset="0"/>
                <a:cs typeface="Consolas" panose="020B0609020204030204" pitchFamily="49" charset="0"/>
              </a:rPr>
              <a:t>file.path</a:t>
            </a:r>
            <a:r>
              <a:rPr lang="en-US" sz="1050" dirty="0">
                <a:solidFill>
                  <a:srgbClr val="000000"/>
                </a:solidFill>
                <a:latin typeface="Consolas" panose="020B0609020204030204" pitchFamily="49" charset="0"/>
                <a:cs typeface="Consolas" panose="020B0609020204030204" pitchFamily="49" charset="0"/>
              </a:rPr>
              <a:t>(</a:t>
            </a:r>
            <a:r>
              <a:rPr lang="en-US" sz="1050" b="1" dirty="0" err="1">
                <a:solidFill>
                  <a:srgbClr val="214A88"/>
                </a:solidFill>
                <a:latin typeface="Consolas" panose="020B0609020204030204" pitchFamily="49" charset="0"/>
                <a:cs typeface="Consolas" panose="020B0609020204030204" pitchFamily="49" charset="0"/>
              </a:rPr>
              <a:t>system.file</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214A88"/>
                </a:solidFill>
                <a:latin typeface="Consolas" panose="020B0609020204030204" pitchFamily="49" charset="0"/>
                <a:cs typeface="Consolas" panose="020B0609020204030204" pitchFamily="49" charset="0"/>
              </a:rPr>
              <a:t>package = </a:t>
            </a:r>
            <a:r>
              <a:rPr lang="en-US" sz="1050" dirty="0">
                <a:solidFill>
                  <a:srgbClr val="4F9A05"/>
                </a:solidFill>
                <a:latin typeface="Consolas" panose="020B0609020204030204" pitchFamily="49" charset="0"/>
                <a:cs typeface="Consolas" panose="020B0609020204030204" pitchFamily="49" charset="0"/>
              </a:rPr>
              <a:t>"</a:t>
            </a:r>
            <a:r>
              <a:rPr lang="en-US" sz="1050" dirty="0" err="1">
                <a:solidFill>
                  <a:srgbClr val="4F9A05"/>
                </a:solidFill>
                <a:latin typeface="Consolas" panose="020B0609020204030204" pitchFamily="49" charset="0"/>
                <a:cs typeface="Consolas" panose="020B0609020204030204" pitchFamily="49" charset="0"/>
              </a:rPr>
              <a:t>ggPMX</a:t>
            </a:r>
            <a:r>
              <a:rPr lang="en-US" sz="1050" dirty="0">
                <a:solidFill>
                  <a:srgbClr val="4F9A05"/>
                </a:solidFill>
                <a:latin typeface="Consolas" panose="020B0609020204030204" pitchFamily="49" charset="0"/>
                <a:cs typeface="Consolas" panose="020B0609020204030204" pitchFamily="49" charset="0"/>
              </a:rPr>
              <a:t>"</a:t>
            </a:r>
            <a:r>
              <a:rPr lang="en-US" sz="1050" dirty="0">
                <a:solidFill>
                  <a:srgbClr val="000000"/>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a:t>
            </a:r>
            <a:r>
              <a:rPr lang="en-US" sz="1050" dirty="0" err="1">
                <a:solidFill>
                  <a:srgbClr val="4F9A05"/>
                </a:solidFill>
                <a:latin typeface="Consolas" panose="020B0609020204030204" pitchFamily="49" charset="0"/>
                <a:cs typeface="Consolas" panose="020B0609020204030204" pitchFamily="49" charset="0"/>
              </a:rPr>
              <a:t>testdata</a:t>
            </a:r>
            <a:r>
              <a:rPr lang="en-US" sz="1050" dirty="0">
                <a:solidFill>
                  <a:srgbClr val="4F9A05"/>
                </a:solidFill>
                <a:latin typeface="Consolas" panose="020B0609020204030204" pitchFamily="49" charset="0"/>
                <a:cs typeface="Consolas" panose="020B0609020204030204" pitchFamily="49" charset="0"/>
              </a:rPr>
              <a:t>"</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4F9A05"/>
                </a:solidFill>
                <a:latin typeface="Consolas" panose="020B0609020204030204" pitchFamily="49" charset="0"/>
                <a:cs typeface="Consolas" panose="020B0609020204030204" pitchFamily="49" charset="0"/>
              </a:rPr>
              <a:t>"theophylline"</a:t>
            </a:r>
            <a:r>
              <a:rPr lang="en-US" sz="1050" dirty="0">
                <a:solidFill>
                  <a:srgbClr val="000000"/>
                </a:solidFill>
                <a:latin typeface="Consolas" panose="020B0609020204030204" pitchFamily="49" charset="0"/>
                <a:cs typeface="Consolas" panose="020B0609020204030204" pitchFamily="49" charset="0"/>
              </a:rPr>
              <a:t>)</a:t>
            </a:r>
          </a:p>
          <a:p>
            <a:endParaRPr lang="en-US" sz="1050" dirty="0">
              <a:solidFill>
                <a:srgbClr val="000000"/>
              </a:solidFill>
              <a:latin typeface="Consolas" panose="020B0609020204030204" pitchFamily="49" charset="0"/>
              <a:cs typeface="Consolas" panose="020B0609020204030204" pitchFamily="49" charset="0"/>
            </a:endParaRPr>
          </a:p>
          <a:p>
            <a:r>
              <a:rPr lang="en-US" sz="1050" dirty="0">
                <a:solidFill>
                  <a:srgbClr val="000000"/>
                </a:solidFill>
                <a:latin typeface="Consolas" panose="020B0609020204030204" pitchFamily="49" charset="0"/>
                <a:cs typeface="Consolas" panose="020B0609020204030204" pitchFamily="49" charset="0"/>
              </a:rPr>
              <a:t>WORK_DIR   &lt;- </a:t>
            </a:r>
            <a:r>
              <a:rPr lang="en-US" sz="1050" b="1" dirty="0" err="1">
                <a:solidFill>
                  <a:srgbClr val="214A88"/>
                </a:solidFill>
                <a:latin typeface="Consolas" panose="020B0609020204030204" pitchFamily="49" charset="0"/>
                <a:cs typeface="Consolas" panose="020B0609020204030204" pitchFamily="49" charset="0"/>
              </a:rPr>
              <a:t>file.path</a:t>
            </a:r>
            <a:r>
              <a:rPr lang="en-US" sz="1050" dirty="0">
                <a:solidFill>
                  <a:srgbClr val="000000"/>
                </a:solidFill>
                <a:latin typeface="Consolas" panose="020B0609020204030204" pitchFamily="49" charset="0"/>
                <a:cs typeface="Consolas" panose="020B0609020204030204" pitchFamily="49" charset="0"/>
              </a:rPr>
              <a:t>(</a:t>
            </a:r>
            <a:r>
              <a:rPr lang="en-US" sz="1050" dirty="0" err="1">
                <a:solidFill>
                  <a:srgbClr val="000000"/>
                </a:solidFill>
                <a:latin typeface="Consolas" panose="020B0609020204030204" pitchFamily="49" charset="0"/>
                <a:cs typeface="Consolas" panose="020B0609020204030204" pitchFamily="49" charset="0"/>
              </a:rPr>
              <a:t>theoph_path</a:t>
            </a:r>
            <a:r>
              <a:rPr lang="en-US" sz="1050" dirty="0">
                <a:solidFill>
                  <a:srgbClr val="000000"/>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"Monolix"</a:t>
            </a:r>
            <a:r>
              <a:rPr lang="en-US" sz="1050" dirty="0">
                <a:solidFill>
                  <a:srgbClr val="000000"/>
                </a:solidFill>
                <a:latin typeface="Consolas" panose="020B0609020204030204" pitchFamily="49" charset="0"/>
                <a:cs typeface="Consolas" panose="020B0609020204030204" pitchFamily="49" charset="0"/>
              </a:rPr>
              <a:t>)</a:t>
            </a:r>
          </a:p>
          <a:p>
            <a:r>
              <a:rPr lang="en-US" sz="1050" dirty="0" err="1">
                <a:solidFill>
                  <a:srgbClr val="000000"/>
                </a:solidFill>
                <a:latin typeface="Consolas" panose="020B0609020204030204" pitchFamily="49" charset="0"/>
                <a:cs typeface="Consolas" panose="020B0609020204030204" pitchFamily="49" charset="0"/>
              </a:rPr>
              <a:t>input_file</a:t>
            </a:r>
            <a:r>
              <a:rPr lang="en-US" sz="1050" dirty="0">
                <a:solidFill>
                  <a:srgbClr val="000000"/>
                </a:solidFill>
                <a:latin typeface="Consolas" panose="020B0609020204030204" pitchFamily="49" charset="0"/>
                <a:cs typeface="Consolas" panose="020B0609020204030204" pitchFamily="49" charset="0"/>
              </a:rPr>
              <a:t> &lt;- </a:t>
            </a:r>
            <a:r>
              <a:rPr lang="en-US" sz="1050" b="1" dirty="0" err="1">
                <a:solidFill>
                  <a:srgbClr val="214A88"/>
                </a:solidFill>
                <a:latin typeface="Consolas" panose="020B0609020204030204" pitchFamily="49" charset="0"/>
                <a:cs typeface="Consolas" panose="020B0609020204030204" pitchFamily="49" charset="0"/>
              </a:rPr>
              <a:t>file.path</a:t>
            </a:r>
            <a:r>
              <a:rPr lang="en-US" sz="1050" dirty="0">
                <a:solidFill>
                  <a:srgbClr val="000000"/>
                </a:solidFill>
                <a:latin typeface="Consolas" panose="020B0609020204030204" pitchFamily="49" charset="0"/>
                <a:cs typeface="Consolas" panose="020B0609020204030204" pitchFamily="49" charset="0"/>
              </a:rPr>
              <a:t>(</a:t>
            </a:r>
            <a:r>
              <a:rPr lang="en-US" sz="1050" dirty="0" err="1">
                <a:solidFill>
                  <a:srgbClr val="000000"/>
                </a:solidFill>
                <a:latin typeface="Consolas" panose="020B0609020204030204" pitchFamily="49" charset="0"/>
                <a:cs typeface="Consolas" panose="020B0609020204030204" pitchFamily="49" charset="0"/>
              </a:rPr>
              <a:t>theoph_path</a:t>
            </a:r>
            <a:r>
              <a:rPr lang="en-US" sz="1050" dirty="0">
                <a:solidFill>
                  <a:srgbClr val="000000"/>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"data_pk.csv"</a:t>
            </a:r>
            <a:r>
              <a:rPr lang="en-US" sz="1050" dirty="0">
                <a:solidFill>
                  <a:srgbClr val="000000"/>
                </a:solidFill>
                <a:latin typeface="Consolas" panose="020B0609020204030204" pitchFamily="49" charset="0"/>
                <a:cs typeface="Consolas" panose="020B0609020204030204" pitchFamily="49" charset="0"/>
              </a:rPr>
              <a:t>)</a:t>
            </a:r>
          </a:p>
          <a:p>
            <a:r>
              <a:rPr lang="en-US" sz="1050" dirty="0" err="1">
                <a:solidFill>
                  <a:srgbClr val="000000"/>
                </a:solidFill>
                <a:latin typeface="Consolas" panose="020B0609020204030204" pitchFamily="49" charset="0"/>
                <a:cs typeface="Consolas" panose="020B0609020204030204" pitchFamily="49" charset="0"/>
              </a:rPr>
              <a:t>vpc_file</a:t>
            </a:r>
            <a:r>
              <a:rPr lang="en-US" sz="1050" dirty="0">
                <a:solidFill>
                  <a:srgbClr val="000000"/>
                </a:solidFill>
                <a:latin typeface="Consolas" panose="020B0609020204030204" pitchFamily="49" charset="0"/>
                <a:cs typeface="Consolas" panose="020B0609020204030204" pitchFamily="49" charset="0"/>
              </a:rPr>
              <a:t>   &lt;- </a:t>
            </a:r>
            <a:r>
              <a:rPr lang="en-US" sz="1050" b="1" dirty="0" err="1">
                <a:solidFill>
                  <a:srgbClr val="214A88"/>
                </a:solidFill>
                <a:latin typeface="Consolas" panose="020B0609020204030204" pitchFamily="49" charset="0"/>
                <a:cs typeface="Consolas" panose="020B0609020204030204" pitchFamily="49" charset="0"/>
              </a:rPr>
              <a:t>file.path</a:t>
            </a:r>
            <a:r>
              <a:rPr lang="en-US" sz="1050" dirty="0">
                <a:solidFill>
                  <a:srgbClr val="000000"/>
                </a:solidFill>
                <a:latin typeface="Consolas" panose="020B0609020204030204" pitchFamily="49" charset="0"/>
                <a:cs typeface="Consolas" panose="020B0609020204030204" pitchFamily="49" charset="0"/>
              </a:rPr>
              <a:t>(</a:t>
            </a:r>
            <a:r>
              <a:rPr lang="en-US" sz="1050" dirty="0" err="1">
                <a:solidFill>
                  <a:srgbClr val="000000"/>
                </a:solidFill>
                <a:latin typeface="Consolas" panose="020B0609020204030204" pitchFamily="49" charset="0"/>
                <a:cs typeface="Consolas" panose="020B0609020204030204" pitchFamily="49" charset="0"/>
              </a:rPr>
              <a:t>theoph_path</a:t>
            </a:r>
            <a:r>
              <a:rPr lang="en-US" sz="1050" dirty="0">
                <a:solidFill>
                  <a:srgbClr val="000000"/>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"sim.csv"</a:t>
            </a:r>
            <a:r>
              <a:rPr lang="en-US" sz="1050" dirty="0">
                <a:solidFill>
                  <a:srgbClr val="000000"/>
                </a:solidFill>
                <a:latin typeface="Consolas" panose="020B0609020204030204" pitchFamily="49" charset="0"/>
                <a:cs typeface="Consolas" panose="020B0609020204030204" pitchFamily="49" charset="0"/>
              </a:rPr>
              <a:t>)</a:t>
            </a:r>
          </a:p>
          <a:p>
            <a:endParaRPr lang="en-US" sz="1050" dirty="0">
              <a:solidFill>
                <a:srgbClr val="000000"/>
              </a:solidFill>
              <a:latin typeface="Consolas" panose="020B0609020204030204" pitchFamily="49" charset="0"/>
              <a:cs typeface="Consolas" panose="020B0609020204030204" pitchFamily="49" charset="0"/>
            </a:endParaRPr>
          </a:p>
          <a:p>
            <a:r>
              <a:rPr lang="en-US" sz="1050" dirty="0" err="1">
                <a:solidFill>
                  <a:srgbClr val="000000"/>
                </a:solidFill>
                <a:latin typeface="Consolas" panose="020B0609020204030204" pitchFamily="49" charset="0"/>
                <a:cs typeface="Consolas" panose="020B0609020204030204" pitchFamily="49" charset="0"/>
              </a:rPr>
              <a:t>ctr</a:t>
            </a:r>
            <a:r>
              <a:rPr lang="en-US" sz="1050" dirty="0">
                <a:solidFill>
                  <a:srgbClr val="000000"/>
                </a:solidFill>
                <a:latin typeface="Consolas" panose="020B0609020204030204" pitchFamily="49" charset="0"/>
                <a:cs typeface="Consolas" panose="020B0609020204030204" pitchFamily="49" charset="0"/>
              </a:rPr>
              <a:t> 	  &lt;- </a:t>
            </a:r>
            <a:r>
              <a:rPr lang="en-US" sz="1050" b="1" dirty="0" err="1">
                <a:solidFill>
                  <a:srgbClr val="214A88"/>
                </a:solidFill>
                <a:latin typeface="Consolas" panose="020B0609020204030204" pitchFamily="49" charset="0"/>
                <a:cs typeface="Consolas" panose="020B0609020204030204" pitchFamily="49" charset="0"/>
              </a:rPr>
              <a:t>pmx_mlx</a:t>
            </a:r>
            <a:r>
              <a:rPr lang="en-US" sz="1050" dirty="0">
                <a:solidFill>
                  <a:srgbClr val="000000"/>
                </a:solidFill>
                <a:latin typeface="Consolas" panose="020B0609020204030204" pitchFamily="49" charset="0"/>
                <a:cs typeface="Consolas" panose="020B0609020204030204" pitchFamily="49" charset="0"/>
              </a:rPr>
              <a:t>(</a:t>
            </a:r>
            <a:r>
              <a:rPr lang="en-US" sz="1050" dirty="0" err="1">
                <a:solidFill>
                  <a:srgbClr val="214A88"/>
                </a:solidFill>
                <a:latin typeface="Consolas" panose="020B0609020204030204" pitchFamily="49" charset="0"/>
                <a:cs typeface="Consolas" panose="020B0609020204030204" pitchFamily="49" charset="0"/>
              </a:rPr>
              <a:t>config</a:t>
            </a:r>
            <a:r>
              <a:rPr lang="en-US" sz="1050" dirty="0">
                <a:solidFill>
                  <a:srgbClr val="214A88"/>
                </a:solidFill>
                <a:latin typeface="Consolas" panose="020B0609020204030204" pitchFamily="49" charset="0"/>
                <a:cs typeface="Consolas" panose="020B0609020204030204" pitchFamily="49" charset="0"/>
              </a:rPr>
              <a:t> = </a:t>
            </a:r>
            <a:r>
              <a:rPr lang="en-US" sz="1050" dirty="0">
                <a:solidFill>
                  <a:srgbClr val="4F9A05"/>
                </a:solidFill>
                <a:latin typeface="Consolas" panose="020B0609020204030204" pitchFamily="49" charset="0"/>
                <a:cs typeface="Consolas" panose="020B0609020204030204" pitchFamily="49" charset="0"/>
              </a:rPr>
              <a:t>"standing"</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directory = </a:t>
            </a:r>
            <a:r>
              <a:rPr lang="en-US" sz="1050" dirty="0">
                <a:solidFill>
                  <a:srgbClr val="000000"/>
                </a:solidFill>
                <a:latin typeface="Consolas" panose="020B0609020204030204" pitchFamily="49" charset="0"/>
                <a:cs typeface="Consolas" panose="020B0609020204030204" pitchFamily="49" charset="0"/>
              </a:rPr>
              <a:t>WORK_DIR,</a:t>
            </a:r>
          </a:p>
          <a:p>
            <a:r>
              <a:rPr lang="en-US" sz="1050" dirty="0">
                <a:solidFill>
                  <a:srgbClr val="214A88"/>
                </a:solidFill>
                <a:latin typeface="Consolas" panose="020B0609020204030204" pitchFamily="49" charset="0"/>
                <a:cs typeface="Consolas" panose="020B0609020204030204" pitchFamily="49" charset="0"/>
              </a:rPr>
              <a:t>		    input = </a:t>
            </a:r>
            <a:r>
              <a:rPr lang="en-US" sz="1050" dirty="0" err="1">
                <a:solidFill>
                  <a:srgbClr val="000000"/>
                </a:solidFill>
                <a:latin typeface="Consolas" panose="020B0609020204030204" pitchFamily="49" charset="0"/>
                <a:cs typeface="Consolas" panose="020B0609020204030204" pitchFamily="49" charset="0"/>
              </a:rPr>
              <a:t>input_file</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dv = </a:t>
            </a:r>
            <a:r>
              <a:rPr lang="en-US" sz="1050" dirty="0">
                <a:solidFill>
                  <a:srgbClr val="4F9A05"/>
                </a:solidFill>
                <a:latin typeface="Consolas" panose="020B0609020204030204" pitchFamily="49" charset="0"/>
                <a:cs typeface="Consolas" panose="020B0609020204030204" pitchFamily="49" charset="0"/>
              </a:rPr>
              <a:t>"Y"</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cats = </a:t>
            </a:r>
            <a:r>
              <a:rPr lang="en-US" sz="1050" b="1" dirty="0">
                <a:solidFill>
                  <a:srgbClr val="214A88"/>
                </a:solidFill>
                <a:latin typeface="Consolas" panose="020B0609020204030204" pitchFamily="49" charset="0"/>
                <a:cs typeface="Consolas" panose="020B0609020204030204" pitchFamily="49" charset="0"/>
              </a:rPr>
              <a:t>c</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4F9A05"/>
                </a:solidFill>
                <a:latin typeface="Consolas" panose="020B0609020204030204" pitchFamily="49" charset="0"/>
                <a:cs typeface="Consolas" panose="020B0609020204030204" pitchFamily="49" charset="0"/>
              </a:rPr>
              <a:t>"SEX"</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a:t>
            </a:r>
            <a:r>
              <a:rPr lang="en-US" sz="1050" dirty="0" err="1">
                <a:solidFill>
                  <a:srgbClr val="214A88"/>
                </a:solidFill>
                <a:latin typeface="Consolas" panose="020B0609020204030204" pitchFamily="49" charset="0"/>
                <a:cs typeface="Consolas" panose="020B0609020204030204" pitchFamily="49" charset="0"/>
              </a:rPr>
              <a:t>conts</a:t>
            </a:r>
            <a:r>
              <a:rPr lang="en-US" sz="1050" dirty="0">
                <a:solidFill>
                  <a:srgbClr val="214A88"/>
                </a:solidFill>
                <a:latin typeface="Consolas" panose="020B0609020204030204" pitchFamily="49" charset="0"/>
                <a:cs typeface="Consolas" panose="020B0609020204030204" pitchFamily="49" charset="0"/>
              </a:rPr>
              <a:t> = </a:t>
            </a:r>
            <a:r>
              <a:rPr lang="en-US" sz="1050" b="1" dirty="0">
                <a:solidFill>
                  <a:srgbClr val="214A88"/>
                </a:solidFill>
                <a:latin typeface="Consolas" panose="020B0609020204030204" pitchFamily="49" charset="0"/>
                <a:cs typeface="Consolas" panose="020B0609020204030204" pitchFamily="49" charset="0"/>
              </a:rPr>
              <a:t>c</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4F9A05"/>
                </a:solidFill>
                <a:latin typeface="Consolas" panose="020B0609020204030204" pitchFamily="49" charset="0"/>
                <a:cs typeface="Consolas" panose="020B0609020204030204" pitchFamily="49" charset="0"/>
              </a:rPr>
              <a:t>"WT0"</a:t>
            </a:r>
            <a:r>
              <a:rPr lang="en-US" sz="1050" dirty="0">
                <a:solidFill>
                  <a:srgbClr val="000000"/>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"AGE0"</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a:t>
            </a:r>
            <a:r>
              <a:rPr lang="en-US" sz="1050" dirty="0" err="1">
                <a:solidFill>
                  <a:srgbClr val="214A88"/>
                </a:solidFill>
                <a:latin typeface="Consolas" panose="020B0609020204030204" pitchFamily="49" charset="0"/>
                <a:cs typeface="Consolas" panose="020B0609020204030204" pitchFamily="49" charset="0"/>
              </a:rPr>
              <a:t>strats</a:t>
            </a:r>
            <a:r>
              <a:rPr lang="en-US" sz="1050" dirty="0">
                <a:solidFill>
                  <a:srgbClr val="214A88"/>
                </a:solidFill>
                <a:latin typeface="Consolas" panose="020B0609020204030204" pitchFamily="49" charset="0"/>
                <a:cs typeface="Consolas" panose="020B0609020204030204" pitchFamily="49" charset="0"/>
              </a:rPr>
              <a:t> = </a:t>
            </a:r>
            <a:r>
              <a:rPr lang="en-US" sz="1050" dirty="0">
                <a:solidFill>
                  <a:srgbClr val="4F9A05"/>
                </a:solidFill>
                <a:latin typeface="Consolas" panose="020B0609020204030204" pitchFamily="49" charset="0"/>
                <a:cs typeface="Consolas" panose="020B0609020204030204" pitchFamily="49" charset="0"/>
              </a:rPr>
              <a:t>"STUD"</a:t>
            </a:r>
            <a:r>
              <a:rPr lang="en-US" sz="1050" dirty="0">
                <a:solidFill>
                  <a:srgbClr val="000000"/>
                </a:solidFill>
                <a:latin typeface="Consolas" panose="020B0609020204030204" pitchFamily="49" charset="0"/>
                <a:cs typeface="Consolas" panose="020B0609020204030204" pitchFamily="49" charset="0"/>
              </a:rPr>
              <a:t>,</a:t>
            </a:r>
          </a:p>
          <a:p>
            <a:r>
              <a:rPr lang="en-US" sz="1050" dirty="0">
                <a:solidFill>
                  <a:srgbClr val="214A88"/>
                </a:solidFill>
                <a:latin typeface="Consolas" panose="020B0609020204030204" pitchFamily="49" charset="0"/>
                <a:cs typeface="Consolas" panose="020B0609020204030204" pitchFamily="49" charset="0"/>
              </a:rPr>
              <a:t>		    sim = </a:t>
            </a:r>
            <a:r>
              <a:rPr lang="en-US" sz="1050" b="1" dirty="0" err="1">
                <a:solidFill>
                  <a:srgbClr val="214A88"/>
                </a:solidFill>
                <a:latin typeface="Consolas" panose="020B0609020204030204" pitchFamily="49" charset="0"/>
                <a:cs typeface="Consolas" panose="020B0609020204030204" pitchFamily="49" charset="0"/>
              </a:rPr>
              <a:t>pmx_sim</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214A88"/>
                </a:solidFill>
                <a:latin typeface="Consolas" panose="020B0609020204030204" pitchFamily="49" charset="0"/>
                <a:cs typeface="Consolas" panose="020B0609020204030204" pitchFamily="49" charset="0"/>
              </a:rPr>
              <a:t>file = </a:t>
            </a:r>
            <a:r>
              <a:rPr lang="en-US" sz="1050" dirty="0" err="1">
                <a:solidFill>
                  <a:srgbClr val="000000"/>
                </a:solidFill>
                <a:latin typeface="Consolas" panose="020B0609020204030204" pitchFamily="49" charset="0"/>
                <a:cs typeface="Consolas" panose="020B0609020204030204" pitchFamily="49" charset="0"/>
              </a:rPr>
              <a:t>vpc_file</a:t>
            </a:r>
            <a:r>
              <a:rPr lang="en-US" sz="1050" dirty="0">
                <a:solidFill>
                  <a:srgbClr val="000000"/>
                </a:solidFill>
                <a:latin typeface="Consolas" panose="020B0609020204030204" pitchFamily="49" charset="0"/>
                <a:cs typeface="Consolas" panose="020B0609020204030204" pitchFamily="49" charset="0"/>
              </a:rPr>
              <a:t>, </a:t>
            </a:r>
            <a:r>
              <a:rPr lang="en-US" sz="1050" dirty="0" err="1">
                <a:solidFill>
                  <a:srgbClr val="214A88"/>
                </a:solidFill>
                <a:latin typeface="Consolas" panose="020B0609020204030204" pitchFamily="49" charset="0"/>
                <a:cs typeface="Consolas" panose="020B0609020204030204" pitchFamily="49" charset="0"/>
              </a:rPr>
              <a:t>irun</a:t>
            </a:r>
            <a:r>
              <a:rPr lang="en-US" sz="1050" dirty="0">
                <a:solidFill>
                  <a:srgbClr val="214A88"/>
                </a:solidFill>
                <a:latin typeface="Consolas" panose="020B0609020204030204" pitchFamily="49" charset="0"/>
                <a:cs typeface="Consolas" panose="020B0609020204030204" pitchFamily="49" charset="0"/>
              </a:rPr>
              <a:t> =</a:t>
            </a:r>
            <a:r>
              <a:rPr lang="en-US" sz="1050" dirty="0">
                <a:solidFill>
                  <a:srgbClr val="4F9A05"/>
                </a:solidFill>
                <a:latin typeface="Consolas" panose="020B0609020204030204" pitchFamily="49" charset="0"/>
                <a:cs typeface="Consolas" panose="020B0609020204030204" pitchFamily="49" charset="0"/>
              </a:rPr>
              <a:t>"rep"</a:t>
            </a:r>
            <a:r>
              <a:rPr lang="en-US" sz="1050" dirty="0">
                <a:solidFill>
                  <a:srgbClr val="000000"/>
                </a:solidFill>
                <a:latin typeface="Consolas" panose="020B0609020204030204" pitchFamily="49" charset="0"/>
                <a:cs typeface="Consolas" panose="020B0609020204030204" pitchFamily="49" charset="0"/>
              </a:rPr>
              <a:t>, </a:t>
            </a:r>
            <a:r>
              <a:rPr lang="en-US" sz="1050" dirty="0" err="1">
                <a:solidFill>
                  <a:srgbClr val="214A88"/>
                </a:solidFill>
                <a:latin typeface="Consolas" panose="020B0609020204030204" pitchFamily="49" charset="0"/>
                <a:cs typeface="Consolas" panose="020B0609020204030204" pitchFamily="49" charset="0"/>
              </a:rPr>
              <a:t>idv</a:t>
            </a:r>
            <a:r>
              <a:rPr lang="en-US" sz="1050" dirty="0">
                <a:solidFill>
                  <a:srgbClr val="214A88"/>
                </a:solidFill>
                <a:latin typeface="Consolas" panose="020B0609020204030204" pitchFamily="49" charset="0"/>
                <a:cs typeface="Consolas" panose="020B0609020204030204" pitchFamily="49" charset="0"/>
              </a:rPr>
              <a:t>=</a:t>
            </a:r>
            <a:r>
              <a:rPr lang="en-US" sz="1050" dirty="0">
                <a:solidFill>
                  <a:srgbClr val="4F9A05"/>
                </a:solidFill>
                <a:latin typeface="Consolas" panose="020B0609020204030204" pitchFamily="49" charset="0"/>
                <a:cs typeface="Consolas" panose="020B0609020204030204" pitchFamily="49" charset="0"/>
              </a:rPr>
              <a:t>"TIME"</a:t>
            </a:r>
            <a:r>
              <a:rPr lang="en-US" sz="1050" dirty="0">
                <a:solidFill>
                  <a:srgbClr val="000000"/>
                </a:solidFill>
                <a:latin typeface="Consolas" panose="020B0609020204030204" pitchFamily="49" charset="0"/>
                <a:cs typeface="Consolas" panose="020B0609020204030204" pitchFamily="49" charset="0"/>
              </a:rPr>
              <a:t>))</a:t>
            </a:r>
            <a:endParaRPr lang="en-US" sz="1050" dirty="0">
              <a:latin typeface="Consolas" panose="020B0609020204030204" pitchFamily="49" charset="0"/>
              <a:cs typeface="Consolas" panose="020B0609020204030204" pitchFamily="49" charset="0"/>
            </a:endParaRPr>
          </a:p>
        </p:txBody>
      </p:sp>
      <p:sp>
        <p:nvSpPr>
          <p:cNvPr id="7" name="Right Arrow 6"/>
          <p:cNvSpPr/>
          <p:nvPr/>
        </p:nvSpPr>
        <p:spPr>
          <a:xfrm>
            <a:off x="1889738" y="4136252"/>
            <a:ext cx="685800" cy="27400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8" name="Right Arrow 7"/>
          <p:cNvSpPr/>
          <p:nvPr/>
        </p:nvSpPr>
        <p:spPr>
          <a:xfrm rot="10800000">
            <a:off x="4135438" y="2728349"/>
            <a:ext cx="685800" cy="27400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356311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(3/5) – the plot</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55</a:t>
            </a:fld>
            <a:endParaRPr lang="uk-UA" dirty="0"/>
          </a:p>
        </p:txBody>
      </p:sp>
      <p:sp>
        <p:nvSpPr>
          <p:cNvPr id="6" name="Rectangle 5"/>
          <p:cNvSpPr/>
          <p:nvPr/>
        </p:nvSpPr>
        <p:spPr>
          <a:xfrm>
            <a:off x="457200" y="971550"/>
            <a:ext cx="5043007" cy="300082"/>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CF5C00"/>
                </a:solidFill>
                <a:latin typeface="Consolas" panose="020B0609020204030204" pitchFamily="49" charset="0"/>
                <a:cs typeface="Consolas" panose="020B0609020204030204" pitchFamily="49" charset="0"/>
              </a:rPr>
              <a:t>%&gt;% </a:t>
            </a:r>
            <a:r>
              <a:rPr lang="en-US" sz="1350" dirty="0" err="1">
                <a:solidFill>
                  <a:srgbClr val="000000"/>
                </a:solidFill>
                <a:latin typeface="Consolas" panose="020B0609020204030204" pitchFamily="49" charset="0"/>
                <a:cs typeface="Consolas" panose="020B0609020204030204" pitchFamily="49" charset="0"/>
              </a:rPr>
              <a:t>pmx_plot_vpc</a:t>
            </a:r>
            <a:endParaRPr lang="en-US" sz="1350" dirty="0">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1828057" y="1837755"/>
            <a:ext cx="3842857" cy="2478572"/>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096000" y="2298542"/>
            <a:ext cx="2239616" cy="830997"/>
          </a:xfrm>
          <a:prstGeom prst="rect">
            <a:avLst/>
          </a:prstGeom>
          <a:noFill/>
        </p:spPr>
        <p:txBody>
          <a:bodyPr wrap="square" rtlCol="0">
            <a:spAutoFit/>
          </a:bodyPr>
          <a:lstStyle/>
          <a:p>
            <a:r>
              <a:rPr lang="en-US" sz="1200" dirty="0"/>
              <a:t>Are displayed : </a:t>
            </a:r>
          </a:p>
          <a:p>
            <a:pPr marL="214313" indent="-214313">
              <a:buFont typeface="Arial" panose="020B0604020202020204" pitchFamily="34" charset="0"/>
              <a:buChar char="•"/>
            </a:pPr>
            <a:r>
              <a:rPr lang="en-US" sz="1200" dirty="0"/>
              <a:t>5</a:t>
            </a:r>
            <a:r>
              <a:rPr lang="en-US" sz="1200" baseline="30000" dirty="0"/>
              <a:t>th</a:t>
            </a:r>
            <a:r>
              <a:rPr lang="en-US" sz="1200" dirty="0"/>
              <a:t>, 50</a:t>
            </a:r>
            <a:r>
              <a:rPr lang="en-US" sz="1200" baseline="30000" dirty="0"/>
              <a:t>th</a:t>
            </a:r>
            <a:r>
              <a:rPr lang="en-US" sz="1200" dirty="0"/>
              <a:t> and 95</a:t>
            </a:r>
            <a:r>
              <a:rPr lang="en-US" sz="1200" baseline="30000" dirty="0"/>
              <a:t>th</a:t>
            </a:r>
            <a:r>
              <a:rPr lang="en-US" sz="1200" dirty="0"/>
              <a:t> percentiles</a:t>
            </a:r>
          </a:p>
          <a:p>
            <a:pPr marL="214313" indent="-214313">
              <a:buFont typeface="Arial" panose="020B0604020202020204" pitchFamily="34" charset="0"/>
              <a:buChar char="•"/>
            </a:pPr>
            <a:r>
              <a:rPr lang="en-US" sz="1200" dirty="0"/>
              <a:t>90% confidence intervals</a:t>
            </a:r>
          </a:p>
        </p:txBody>
      </p:sp>
    </p:spTree>
    <p:extLst>
      <p:ext uri="{BB962C8B-B14F-4D97-AF65-F5344CB8AC3E}">
        <p14:creationId xmlns:p14="http://schemas.microsoft.com/office/powerpoint/2010/main" val="15399416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(4/5) – change the bins</a:t>
            </a:r>
            <a:endParaRPr lang="en-US" dirty="0"/>
          </a:p>
        </p:txBody>
      </p:sp>
      <p:sp>
        <p:nvSpPr>
          <p:cNvPr id="3" name="Footer Placeholder 2"/>
          <p:cNvSpPr>
            <a:spLocks noGrp="1"/>
          </p:cNvSpPr>
          <p:nvPr>
            <p:ph type="ftr" sz="quarter" idx="10"/>
          </p:nvPr>
        </p:nvSpPr>
        <p:spPr/>
        <p:txBody>
          <a:bodyPr/>
          <a:lstStyle/>
          <a:p>
            <a:r>
              <a:rPr lang="en-US" smtClean="0"/>
              <a:t> | ggPMX | Public</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56</a:t>
            </a:fld>
            <a:endParaRPr lang="uk-UA" dirty="0"/>
          </a:p>
        </p:txBody>
      </p:sp>
      <p:sp>
        <p:nvSpPr>
          <p:cNvPr id="5" name="Rectangle 4"/>
          <p:cNvSpPr/>
          <p:nvPr/>
        </p:nvSpPr>
        <p:spPr>
          <a:xfrm>
            <a:off x="685800" y="928006"/>
            <a:ext cx="6972300" cy="507831"/>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CF5C00"/>
                </a:solidFill>
                <a:latin typeface="Consolas" panose="020B0609020204030204" pitchFamily="49" charset="0"/>
                <a:cs typeface="Consolas" panose="020B0609020204030204" pitchFamily="49" charset="0"/>
              </a:rPr>
              <a:t>%&gt;% </a:t>
            </a:r>
            <a:r>
              <a:rPr lang="en-US" sz="1350" b="1" dirty="0" err="1">
                <a:solidFill>
                  <a:srgbClr val="214A88"/>
                </a:solidFill>
                <a:latin typeface="Consolas" panose="020B0609020204030204" pitchFamily="49" charset="0"/>
                <a:cs typeface="Consolas" panose="020B0609020204030204" pitchFamily="49" charset="0"/>
              </a:rPr>
              <a:t>pmx_plot_vpc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bin=</a:t>
            </a:r>
            <a:r>
              <a:rPr lang="en-US" sz="1350" b="1" dirty="0" err="1">
                <a:solidFill>
                  <a:srgbClr val="214A88"/>
                </a:solidFill>
                <a:latin typeface="Consolas" panose="020B0609020204030204" pitchFamily="49" charset="0"/>
                <a:cs typeface="Consolas" panose="020B0609020204030204" pitchFamily="49" charset="0"/>
              </a:rPr>
              <a:t>pmx_vpc_bin</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style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kmeans</a:t>
            </a:r>
            <a:r>
              <a:rPr lang="en-US" sz="1350" dirty="0">
                <a:solidFill>
                  <a:srgbClr val="4F9A05"/>
                </a:solidFill>
                <a:latin typeface="Consolas" panose="020B0609020204030204" pitchFamily="49" charset="0"/>
                <a:cs typeface="Consolas" panose="020B0609020204030204" pitchFamily="49" charset="0"/>
              </a:rPr>
              <a:t>"</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n=</a:t>
            </a:r>
            <a:r>
              <a:rPr lang="en-US" sz="1350" dirty="0">
                <a:solidFill>
                  <a:srgbClr val="0000CF"/>
                </a:solidFill>
                <a:latin typeface="Consolas" panose="020B0609020204030204" pitchFamily="49" charset="0"/>
                <a:cs typeface="Consolas" panose="020B0609020204030204" pitchFamily="49" charset="0"/>
              </a:rPr>
              <a:t>5</a:t>
            </a:r>
            <a:r>
              <a:rPr lang="en-US" sz="1350" dirty="0">
                <a:solidFill>
                  <a:srgbClr val="000000"/>
                </a:solidFill>
                <a:latin typeface="Consolas" panose="020B0609020204030204" pitchFamily="49" charset="0"/>
                <a:cs typeface="Consolas" panose="020B0609020204030204" pitchFamily="49" charset="0"/>
              </a:rPr>
              <a:t>))</a:t>
            </a:r>
          </a:p>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CF5C00"/>
                </a:solidFill>
                <a:latin typeface="Consolas" panose="020B0609020204030204" pitchFamily="49" charset="0"/>
                <a:cs typeface="Consolas" panose="020B0609020204030204" pitchFamily="49" charset="0"/>
              </a:rPr>
              <a:t>%&gt;% </a:t>
            </a:r>
            <a:r>
              <a:rPr lang="en-US" sz="1350" b="1" dirty="0" err="1">
                <a:solidFill>
                  <a:srgbClr val="214A88"/>
                </a:solidFill>
                <a:latin typeface="Consolas" panose="020B0609020204030204" pitchFamily="49" charset="0"/>
                <a:cs typeface="Consolas" panose="020B0609020204030204" pitchFamily="49" charset="0"/>
              </a:rPr>
              <a:t>pmx_plot_vpc</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bin=</a:t>
            </a:r>
            <a:r>
              <a:rPr lang="en-US" sz="1350" b="1" dirty="0" err="1">
                <a:solidFill>
                  <a:srgbClr val="214A88"/>
                </a:solidFill>
                <a:latin typeface="Consolas" panose="020B0609020204030204" pitchFamily="49" charset="0"/>
                <a:cs typeface="Consolas" panose="020B0609020204030204" pitchFamily="49" charset="0"/>
              </a:rPr>
              <a:t>pmx_vpc_bin</a:t>
            </a:r>
            <a:r>
              <a:rPr lang="en-US" sz="1350" dirty="0">
                <a:solidFill>
                  <a:srgbClr val="000000"/>
                </a:solidFill>
                <a:latin typeface="Consolas" panose="020B0609020204030204" pitchFamily="49" charset="0"/>
                <a:cs typeface="Consolas" panose="020B0609020204030204" pitchFamily="49" charset="0"/>
              </a:rPr>
              <a:t>(</a:t>
            </a:r>
            <a:r>
              <a:rPr lang="en-US" sz="1350" dirty="0">
                <a:solidFill>
                  <a:srgbClr val="214A88"/>
                </a:solidFill>
                <a:latin typeface="Consolas" panose="020B0609020204030204" pitchFamily="49" charset="0"/>
                <a:cs typeface="Consolas" panose="020B0609020204030204" pitchFamily="49" charset="0"/>
              </a:rPr>
              <a:t>style =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equal"</a:t>
            </a:r>
            <a:r>
              <a:rPr lang="en-US" sz="1350" dirty="0" err="1">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n</a:t>
            </a:r>
            <a:r>
              <a:rPr lang="en-US" sz="1350" dirty="0">
                <a:solidFill>
                  <a:srgbClr val="214A88"/>
                </a:solidFill>
                <a:latin typeface="Consolas" panose="020B0609020204030204" pitchFamily="49" charset="0"/>
                <a:cs typeface="Consolas" panose="020B0609020204030204" pitchFamily="49" charset="0"/>
              </a:rPr>
              <a:t>=</a:t>
            </a:r>
            <a:r>
              <a:rPr lang="en-US" sz="1350" dirty="0">
                <a:solidFill>
                  <a:srgbClr val="0000CF"/>
                </a:solidFill>
                <a:latin typeface="Consolas" panose="020B0609020204030204" pitchFamily="49" charset="0"/>
                <a:cs typeface="Consolas" panose="020B0609020204030204" pitchFamily="49" charset="0"/>
              </a:rPr>
              <a:t>10</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1314450" y="1866106"/>
            <a:ext cx="3178636" cy="264602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4667249" y="1836477"/>
            <a:ext cx="3143250" cy="2678373"/>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57200" y="932908"/>
            <a:ext cx="328936" cy="507831"/>
          </a:xfrm>
          <a:prstGeom prst="rect">
            <a:avLst/>
          </a:prstGeom>
          <a:noFill/>
        </p:spPr>
        <p:txBody>
          <a:bodyPr wrap="none" rtlCol="0">
            <a:spAutoFit/>
          </a:bodyPr>
          <a:lstStyle/>
          <a:p>
            <a:r>
              <a:rPr lang="en-US" sz="1350" dirty="0"/>
              <a:t>1.</a:t>
            </a:r>
          </a:p>
          <a:p>
            <a:r>
              <a:rPr lang="en-US" sz="1350" dirty="0"/>
              <a:t>2.</a:t>
            </a:r>
          </a:p>
        </p:txBody>
      </p:sp>
      <p:sp>
        <p:nvSpPr>
          <p:cNvPr id="11" name="TextBox 10"/>
          <p:cNvSpPr txBox="1"/>
          <p:nvPr/>
        </p:nvSpPr>
        <p:spPr>
          <a:xfrm>
            <a:off x="1316537" y="1600200"/>
            <a:ext cx="328936" cy="300082"/>
          </a:xfrm>
          <a:prstGeom prst="rect">
            <a:avLst/>
          </a:prstGeom>
          <a:noFill/>
        </p:spPr>
        <p:txBody>
          <a:bodyPr wrap="none" rtlCol="0">
            <a:spAutoFit/>
          </a:bodyPr>
          <a:lstStyle/>
          <a:p>
            <a:r>
              <a:rPr lang="en-US" sz="1350" dirty="0"/>
              <a:t>1.</a:t>
            </a:r>
          </a:p>
        </p:txBody>
      </p:sp>
      <p:sp>
        <p:nvSpPr>
          <p:cNvPr id="12" name="TextBox 11"/>
          <p:cNvSpPr txBox="1"/>
          <p:nvPr/>
        </p:nvSpPr>
        <p:spPr>
          <a:xfrm>
            <a:off x="4645478" y="1600200"/>
            <a:ext cx="328936" cy="300082"/>
          </a:xfrm>
          <a:prstGeom prst="rect">
            <a:avLst/>
          </a:prstGeom>
          <a:noFill/>
        </p:spPr>
        <p:txBody>
          <a:bodyPr wrap="none" rtlCol="0">
            <a:spAutoFit/>
          </a:bodyPr>
          <a:lstStyle/>
          <a:p>
            <a:r>
              <a:rPr lang="en-US" sz="1350" dirty="0"/>
              <a:t>2.</a:t>
            </a:r>
          </a:p>
        </p:txBody>
      </p:sp>
    </p:spTree>
    <p:extLst>
      <p:ext uri="{BB962C8B-B14F-4D97-AF65-F5344CB8AC3E}">
        <p14:creationId xmlns:p14="http://schemas.microsoft.com/office/powerpoint/2010/main" val="37974070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(5/5) - stratification</a:t>
            </a:r>
            <a:endParaRPr lang="en-US" dirty="0"/>
          </a:p>
        </p:txBody>
      </p:sp>
      <p:sp>
        <p:nvSpPr>
          <p:cNvPr id="3" name="Footer Placeholder 2"/>
          <p:cNvSpPr>
            <a:spLocks noGrp="1"/>
          </p:cNvSpPr>
          <p:nvPr>
            <p:ph type="ftr" sz="quarter" idx="10"/>
          </p:nvPr>
        </p:nvSpPr>
        <p:spPr/>
        <p:txBody>
          <a:bodyPr/>
          <a:lstStyle/>
          <a:p>
            <a:r>
              <a:rPr lang="en-US" smtClean="0"/>
              <a:t> | ggPMX | Public</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57</a:t>
            </a:fld>
            <a:endParaRPr lang="uk-UA" dirty="0"/>
          </a:p>
        </p:txBody>
      </p:sp>
      <p:sp>
        <p:nvSpPr>
          <p:cNvPr id="5" name="Rectangle 4"/>
          <p:cNvSpPr/>
          <p:nvPr/>
        </p:nvSpPr>
        <p:spPr>
          <a:xfrm>
            <a:off x="457200" y="1028700"/>
            <a:ext cx="7315200" cy="305644"/>
          </a:xfrm>
          <a:prstGeom prst="rect">
            <a:avLst/>
          </a:prstGeom>
          <a:solidFill>
            <a:schemeClr val="accent4">
              <a:lumMod val="20000"/>
              <a:lumOff val="80000"/>
            </a:schemeClr>
          </a:solidFill>
        </p:spPr>
        <p:txBody>
          <a:bodyPr wrap="square">
            <a:spAutoFit/>
          </a:bodyPr>
          <a:lstStyle/>
          <a:p>
            <a:r>
              <a:rPr lang="en-US" sz="1350" dirty="0" err="1">
                <a:solidFill>
                  <a:srgbClr val="000000"/>
                </a:solidFill>
                <a:latin typeface="Consolas" panose="020B0609020204030204" pitchFamily="49" charset="0"/>
                <a:cs typeface="Consolas" panose="020B0609020204030204" pitchFamily="49" charset="0"/>
              </a:rPr>
              <a:t>ctr</a:t>
            </a:r>
            <a:r>
              <a:rPr lang="en-US" sz="1350" dirty="0">
                <a:solidFill>
                  <a:srgbClr val="000000"/>
                </a:solidFill>
                <a:latin typeface="Consolas" panose="020B0609020204030204" pitchFamily="49" charset="0"/>
                <a:cs typeface="Consolas" panose="020B0609020204030204" pitchFamily="49" charset="0"/>
              </a:rPr>
              <a:t> </a:t>
            </a:r>
            <a:r>
              <a:rPr lang="en-US" sz="1350" b="1" dirty="0">
                <a:solidFill>
                  <a:srgbClr val="CF5C00"/>
                </a:solidFill>
                <a:latin typeface="Consolas" panose="020B0609020204030204" pitchFamily="49" charset="0"/>
                <a:cs typeface="Consolas" panose="020B0609020204030204" pitchFamily="49" charset="0"/>
              </a:rPr>
              <a:t>%&gt;% </a:t>
            </a:r>
            <a:r>
              <a:rPr lang="en-US" sz="1350" b="1" dirty="0" err="1">
                <a:solidFill>
                  <a:srgbClr val="214A88"/>
                </a:solidFill>
                <a:latin typeface="Consolas" panose="020B0609020204030204" pitchFamily="49" charset="0"/>
                <a:cs typeface="Consolas" panose="020B0609020204030204" pitchFamily="49" charset="0"/>
              </a:rPr>
              <a:t>pmx_plot_vpc</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strat.facet</a:t>
            </a:r>
            <a:r>
              <a:rPr lang="en-US" sz="1350" dirty="0">
                <a:solidFill>
                  <a:srgbClr val="214A88"/>
                </a:solidFill>
                <a:latin typeface="Consolas" panose="020B0609020204030204" pitchFamily="49" charset="0"/>
                <a:cs typeface="Consolas" panose="020B0609020204030204" pitchFamily="49" charset="0"/>
              </a:rPr>
              <a:t>=</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SEX"</a:t>
            </a:r>
            <a:r>
              <a:rPr lang="en-US" sz="1350" dirty="0" err="1">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facets</a:t>
            </a:r>
            <a:r>
              <a:rPr lang="en-US" sz="1350" dirty="0">
                <a:solidFill>
                  <a:srgbClr val="214A88"/>
                </a:solidFill>
                <a:latin typeface="Consolas" panose="020B0609020204030204" pitchFamily="49" charset="0"/>
                <a:cs typeface="Consolas" panose="020B0609020204030204" pitchFamily="49" charset="0"/>
              </a:rPr>
              <a:t>=</a:t>
            </a:r>
            <a:r>
              <a:rPr lang="en-US" sz="1350" b="1" dirty="0">
                <a:solidFill>
                  <a:srgbClr val="214A88"/>
                </a:solidFill>
                <a:latin typeface="Consolas" panose="020B0609020204030204" pitchFamily="49" charset="0"/>
                <a:cs typeface="Consolas" panose="020B0609020204030204" pitchFamily="49" charset="0"/>
              </a:rPr>
              <a:t>list</a:t>
            </a:r>
            <a:r>
              <a:rPr lang="en-US" sz="1350" dirty="0">
                <a:solidFill>
                  <a:srgbClr val="000000"/>
                </a:solidFill>
                <a:latin typeface="Consolas" panose="020B0609020204030204" pitchFamily="49" charset="0"/>
                <a:cs typeface="Consolas" panose="020B0609020204030204" pitchFamily="49" charset="0"/>
              </a:rPr>
              <a:t>(</a:t>
            </a:r>
            <a:r>
              <a:rPr lang="en-US" sz="1350" dirty="0" err="1">
                <a:solidFill>
                  <a:srgbClr val="214A88"/>
                </a:solidFill>
                <a:latin typeface="Consolas" panose="020B0609020204030204" pitchFamily="49" charset="0"/>
                <a:cs typeface="Consolas" panose="020B0609020204030204" pitchFamily="49" charset="0"/>
              </a:rPr>
              <a:t>nrow</a:t>
            </a:r>
            <a:r>
              <a:rPr lang="en-US" sz="1350" dirty="0">
                <a:solidFill>
                  <a:srgbClr val="214A88"/>
                </a:solidFill>
                <a:latin typeface="Consolas" panose="020B0609020204030204" pitchFamily="49" charset="0"/>
                <a:cs typeface="Consolas" panose="020B0609020204030204" pitchFamily="49" charset="0"/>
              </a:rPr>
              <a:t>=</a:t>
            </a:r>
            <a:r>
              <a:rPr lang="en-US" sz="1350" dirty="0">
                <a:solidFill>
                  <a:srgbClr val="0000CF"/>
                </a:solidFill>
                <a:latin typeface="Consolas" panose="020B0609020204030204" pitchFamily="49" charset="0"/>
                <a:cs typeface="Consolas" panose="020B0609020204030204" pitchFamily="49" charset="0"/>
              </a:rPr>
              <a:t>2</a:t>
            </a:r>
            <a:r>
              <a:rPr lang="en-US" sz="1350" dirty="0">
                <a:solidFill>
                  <a:srgbClr val="000000"/>
                </a:solidFill>
                <a:latin typeface="Consolas" panose="020B0609020204030204" pitchFamily="49" charset="0"/>
                <a:cs typeface="Consolas" panose="020B0609020204030204" pitchFamily="49" charset="0"/>
              </a:rPr>
              <a:t>))</a:t>
            </a:r>
            <a:endParaRPr lang="en-US" sz="1350" dirty="0">
              <a:latin typeface="Consolas" panose="020B0609020204030204" pitchFamily="49" charset="0"/>
              <a:cs typeface="Consolas" panose="020B0609020204030204" pitchFamily="49" charset="0"/>
            </a:endParaRPr>
          </a:p>
        </p:txBody>
      </p:sp>
      <p:pic>
        <p:nvPicPr>
          <p:cNvPr id="6" name="Picture 5"/>
          <p:cNvPicPr>
            <a:picLocks noChangeAspect="1"/>
          </p:cNvPicPr>
          <p:nvPr/>
        </p:nvPicPr>
        <p:blipFill>
          <a:blip r:embed="rId2"/>
          <a:stretch>
            <a:fillRect/>
          </a:stretch>
        </p:blipFill>
        <p:spPr>
          <a:xfrm>
            <a:off x="2514601" y="1388803"/>
            <a:ext cx="3251381" cy="3500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1320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smtClean="0"/>
              <a:t>Introduction</a:t>
            </a:r>
          </a:p>
          <a:p>
            <a:pPr marL="342900" indent="-342900"/>
            <a:r>
              <a:rPr lang="en-US" dirty="0"/>
              <a:t>Monolix requirements (tasks to perform</a:t>
            </a:r>
            <a:r>
              <a:rPr lang="en-US" dirty="0" smtClean="0"/>
              <a:t>)</a:t>
            </a:r>
          </a:p>
          <a:p>
            <a:pPr marL="342900" indent="-342900"/>
            <a:r>
              <a:rPr lang="en-US" dirty="0" smtClean="0"/>
              <a:t>Installation</a:t>
            </a:r>
          </a:p>
          <a:p>
            <a:pPr marL="342900" indent="-342900"/>
            <a:r>
              <a:rPr lang="en-US" dirty="0" smtClean="0"/>
              <a:t>Architecture</a:t>
            </a:r>
          </a:p>
          <a:p>
            <a:pPr marL="342900" indent="-342900"/>
            <a:r>
              <a:rPr lang="en-US" dirty="0" smtClean="0"/>
              <a:t>Built-in example and default plots</a:t>
            </a:r>
          </a:p>
          <a:p>
            <a:pPr marL="342900" indent="-342900"/>
            <a:r>
              <a:rPr lang="en-US" dirty="0"/>
              <a:t>Report </a:t>
            </a:r>
            <a:r>
              <a:rPr lang="en-US" dirty="0" smtClean="0"/>
              <a:t>generation</a:t>
            </a:r>
          </a:p>
          <a:p>
            <a:pPr marL="342900" indent="-342900"/>
            <a:r>
              <a:rPr lang="en-US" dirty="0" smtClean="0"/>
              <a:t>Advanced Controller creation</a:t>
            </a:r>
          </a:p>
          <a:p>
            <a:pPr lvl="1"/>
            <a:r>
              <a:rPr lang="en-US" dirty="0" smtClean="0"/>
              <a:t>Single endpoint models</a:t>
            </a:r>
          </a:p>
          <a:p>
            <a:pPr lvl="1"/>
            <a:r>
              <a:rPr lang="en-US" dirty="0" smtClean="0"/>
              <a:t>Multiple endpoint models</a:t>
            </a:r>
          </a:p>
          <a:p>
            <a:pPr lvl="1"/>
            <a:r>
              <a:rPr lang="en-US" dirty="0" smtClean="0"/>
              <a:t>Models with covariates</a:t>
            </a:r>
          </a:p>
          <a:p>
            <a:pPr marL="342900" indent="-342900"/>
            <a:r>
              <a:rPr lang="en-US" dirty="0"/>
              <a:t>VPC (Visual Predictive Checks</a:t>
            </a:r>
            <a:r>
              <a:rPr lang="en-US" dirty="0" smtClean="0"/>
              <a:t>)</a:t>
            </a:r>
            <a:endParaRPr lang="en-US" dirty="0"/>
          </a:p>
          <a:p>
            <a:pPr marL="342900" indent="-342900"/>
            <a:r>
              <a:rPr lang="en-US" dirty="0" smtClean="0">
                <a:solidFill>
                  <a:schemeClr val="accent1"/>
                </a:solidFill>
              </a:rPr>
              <a:t>Plots customization</a:t>
            </a:r>
          </a:p>
          <a:p>
            <a:pPr marL="342900" indent="-342900"/>
            <a:r>
              <a:rPr lang="en-US" dirty="0" smtClean="0"/>
              <a:t>Stratification, filtering and other features</a:t>
            </a:r>
          </a:p>
          <a:p>
            <a:pPr marL="342900" indent="-342900"/>
            <a:r>
              <a:rPr lang="en-US" dirty="0" smtClean="0"/>
              <a:t>How to provide feedback?</a:t>
            </a:r>
            <a:endParaRPr lang="en-US" dirty="0"/>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rgbClr val="7F7F7F"/>
                </a:solidFill>
                <a:effectLst/>
                <a:uLnTx/>
                <a:uFillTx/>
                <a:latin typeface="Arial" panose="020B0604020202020204"/>
                <a:ea typeface="+mn-ea"/>
                <a:cs typeface="+mn-cs"/>
              </a:rPr>
              <a:t> | ggPMX | Public</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8" name="Slide Number Placeholder 7"/>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7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uk-UA"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530139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Plots customization – two methods</a:t>
            </a:r>
            <a:endParaRPr lang="en-US" dirty="0"/>
          </a:p>
        </p:txBody>
      </p:sp>
      <p:sp>
        <p:nvSpPr>
          <p:cNvPr id="3" name="Content Placeholder 2"/>
          <p:cNvSpPr>
            <a:spLocks noGrp="1"/>
          </p:cNvSpPr>
          <p:nvPr>
            <p:ph idx="1"/>
          </p:nvPr>
        </p:nvSpPr>
        <p:spPr>
          <a:xfrm>
            <a:off x="457200" y="1257300"/>
            <a:ext cx="8229600" cy="3268980"/>
          </a:xfrm>
        </p:spPr>
        <p:txBody>
          <a:bodyPr/>
          <a:lstStyle/>
          <a:p>
            <a:pPr marL="342900" indent="-342900">
              <a:buFont typeface="+mj-lt"/>
              <a:buAutoNum type="arabicPeriod"/>
            </a:pPr>
            <a:r>
              <a:rPr lang="en-US" dirty="0"/>
              <a:t>On the fly (recommended), by specifying options in each function </a:t>
            </a:r>
            <a:r>
              <a:rPr lang="en-US" dirty="0" smtClean="0"/>
              <a:t>call</a:t>
            </a:r>
          </a:p>
          <a:p>
            <a:pPr marL="342900" indent="-342900">
              <a:buFont typeface="+mj-lt"/>
              <a:buAutoNum type="arabicPeriod"/>
            </a:pPr>
            <a:r>
              <a:rPr lang="en-US" dirty="0">
                <a:cs typeface="Consolas" panose="020B0609020204030204" pitchFamily="49" charset="0"/>
              </a:rPr>
              <a:t>Globally, at the level of Controller creation, via settings </a:t>
            </a:r>
            <a:r>
              <a:rPr lang="en-US" dirty="0" smtClean="0">
                <a:cs typeface="Consolas" panose="020B0609020204030204" pitchFamily="49" charset="0"/>
              </a:rPr>
              <a:t>argument</a:t>
            </a:r>
            <a:endParaRPr lang="en-US" dirty="0"/>
          </a:p>
          <a:p>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59</a:t>
            </a:fld>
            <a:endParaRPr lang="uk-UA" dirty="0"/>
          </a:p>
        </p:txBody>
      </p:sp>
    </p:spTree>
    <p:extLst>
      <p:ext uri="{BB962C8B-B14F-4D97-AF65-F5344CB8AC3E}">
        <p14:creationId xmlns:p14="http://schemas.microsoft.com/office/powerpoint/2010/main" val="2472243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smtClean="0">
                <a:solidFill>
                  <a:schemeClr val="accent1"/>
                </a:solidFill>
              </a:rPr>
              <a:t>Introduction</a:t>
            </a:r>
          </a:p>
          <a:p>
            <a:pPr marL="342900" indent="-342900"/>
            <a:r>
              <a:rPr lang="en-US" dirty="0"/>
              <a:t>Monolix requirements (tasks to perform</a:t>
            </a:r>
            <a:r>
              <a:rPr lang="en-US" dirty="0" smtClean="0"/>
              <a:t>)</a:t>
            </a:r>
            <a:endParaRPr lang="en-US" dirty="0" smtClean="0">
              <a:solidFill>
                <a:schemeClr val="accent1"/>
              </a:solidFill>
            </a:endParaRPr>
          </a:p>
          <a:p>
            <a:pPr marL="342900" indent="-342900"/>
            <a:r>
              <a:rPr lang="en-US" dirty="0" smtClean="0"/>
              <a:t>Installation</a:t>
            </a:r>
          </a:p>
          <a:p>
            <a:pPr marL="342900" indent="-342900"/>
            <a:r>
              <a:rPr lang="en-US" dirty="0" smtClean="0"/>
              <a:t>Architecture</a:t>
            </a:r>
          </a:p>
          <a:p>
            <a:pPr marL="342900" indent="-342900"/>
            <a:r>
              <a:rPr lang="en-US" dirty="0" smtClean="0"/>
              <a:t>Built-in example and default plots</a:t>
            </a:r>
          </a:p>
          <a:p>
            <a:pPr marL="342900" indent="-342900"/>
            <a:r>
              <a:rPr lang="en-US" dirty="0"/>
              <a:t>Report </a:t>
            </a:r>
            <a:r>
              <a:rPr lang="en-US" dirty="0" smtClean="0"/>
              <a:t>generation</a:t>
            </a:r>
          </a:p>
          <a:p>
            <a:pPr marL="342900" indent="-342900"/>
            <a:r>
              <a:rPr lang="en-US" dirty="0" smtClean="0"/>
              <a:t>Advanced Controller creation</a:t>
            </a:r>
          </a:p>
          <a:p>
            <a:pPr lvl="1"/>
            <a:r>
              <a:rPr lang="en-US" dirty="0" smtClean="0"/>
              <a:t>Single endpoint models</a:t>
            </a:r>
          </a:p>
          <a:p>
            <a:pPr lvl="1"/>
            <a:r>
              <a:rPr lang="en-US" dirty="0" smtClean="0"/>
              <a:t>Multiple endpoint models</a:t>
            </a:r>
          </a:p>
          <a:p>
            <a:pPr lvl="1"/>
            <a:r>
              <a:rPr lang="en-US" dirty="0" smtClean="0"/>
              <a:t>Models with covariates</a:t>
            </a:r>
          </a:p>
          <a:p>
            <a:pPr marL="342900" indent="-342900"/>
            <a:r>
              <a:rPr lang="en-US" dirty="0"/>
              <a:t>VPC (Visual Predictive Checks</a:t>
            </a:r>
            <a:r>
              <a:rPr lang="en-US" dirty="0" smtClean="0"/>
              <a:t>)</a:t>
            </a:r>
            <a:endParaRPr lang="en-US" dirty="0"/>
          </a:p>
          <a:p>
            <a:pPr marL="342900" indent="-342900"/>
            <a:r>
              <a:rPr lang="en-US" dirty="0" smtClean="0"/>
              <a:t>Plots customization</a:t>
            </a:r>
          </a:p>
          <a:p>
            <a:pPr marL="342900" indent="-342900"/>
            <a:r>
              <a:rPr lang="en-US" dirty="0" smtClean="0"/>
              <a:t>Stratification, filtering and other features</a:t>
            </a:r>
          </a:p>
          <a:p>
            <a:pPr marL="342900" indent="-342900"/>
            <a:r>
              <a:rPr lang="en-US" dirty="0" smtClean="0"/>
              <a:t>How to provide feedback?</a:t>
            </a:r>
            <a:endParaRPr lang="en-US" dirty="0"/>
          </a:p>
        </p:txBody>
      </p:sp>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6</a:t>
            </a:fld>
            <a:endParaRPr lang="uk-UA" dirty="0"/>
          </a:p>
        </p:txBody>
      </p:sp>
    </p:spTree>
    <p:extLst>
      <p:ext uri="{BB962C8B-B14F-4D97-AF65-F5344CB8AC3E}">
        <p14:creationId xmlns:p14="http://schemas.microsoft.com/office/powerpoint/2010/main" val="30239783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372350" cy="720090"/>
          </a:xfrm>
        </p:spPr>
        <p:txBody>
          <a:bodyPr>
            <a:normAutofit/>
          </a:bodyPr>
          <a:lstStyle/>
          <a:p>
            <a:r>
              <a:rPr lang="en-US" dirty="0" smtClean="0"/>
              <a:t>Plots customization – on the fly</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60</a:t>
            </a:fld>
            <a:endParaRPr lang="uk-UA" dirty="0"/>
          </a:p>
        </p:txBody>
      </p:sp>
      <p:sp>
        <p:nvSpPr>
          <p:cNvPr id="7" name="Rectangle 6"/>
          <p:cNvSpPr/>
          <p:nvPr/>
        </p:nvSpPr>
        <p:spPr>
          <a:xfrm>
            <a:off x="457200" y="914400"/>
            <a:ext cx="8305800" cy="1338828"/>
          </a:xfrm>
          <a:prstGeom prst="rect">
            <a:avLst/>
          </a:prstGeom>
          <a:solidFill>
            <a:schemeClr val="accent4">
              <a:lumMod val="20000"/>
              <a:lumOff val="80000"/>
            </a:schemeClr>
          </a:solidFill>
        </p:spPr>
        <p:txBody>
          <a:bodyPr wrap="square">
            <a:spAutoFit/>
          </a:bodyPr>
          <a:lstStyle/>
          <a:p>
            <a:pPr marL="200025"/>
            <a:r>
              <a:rPr lang="en-US" sz="1350" b="1" dirty="0" err="1">
                <a:solidFill>
                  <a:schemeClr val="accent1">
                    <a:lumMod val="75000"/>
                  </a:schemeClr>
                </a:solidFill>
                <a:latin typeface="Consolas" panose="020B0609020204030204" pitchFamily="49" charset="0"/>
                <a:cs typeface="Consolas" panose="020B0609020204030204" pitchFamily="49" charset="0"/>
              </a:rPr>
              <a:t>ctr</a:t>
            </a:r>
            <a:r>
              <a:rPr lang="en-US" sz="1350" b="1" dirty="0">
                <a:solidFill>
                  <a:schemeClr val="accent1">
                    <a:lumMod val="75000"/>
                  </a:schemeClr>
                </a:solidFill>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pmx_plot_npde_time</a:t>
            </a:r>
            <a:r>
              <a:rPr lang="en-US" sz="1350" dirty="0">
                <a:latin typeface="Consolas" panose="020B0609020204030204" pitchFamily="49" charset="0"/>
                <a:cs typeface="Consolas" panose="020B0609020204030204" pitchFamily="49" charset="0"/>
              </a:rPr>
              <a:t>(</a:t>
            </a:r>
            <a:endParaRPr lang="en-US" sz="1350" dirty="0">
              <a:solidFill>
                <a:schemeClr val="accent1">
                  <a:lumMod val="75000"/>
                </a:schemeClr>
              </a:solidFill>
              <a:latin typeface="Consolas" panose="020B0609020204030204" pitchFamily="49" charset="0"/>
              <a:cs typeface="Consolas" panose="020B0609020204030204" pitchFamily="49" charset="0"/>
            </a:endParaRPr>
          </a:p>
          <a:p>
            <a:pPr marL="200025"/>
            <a:r>
              <a:rPr lang="en-US" sz="1350" dirty="0">
                <a:solidFill>
                  <a:schemeClr val="accent1">
                    <a:lumMod val="75000"/>
                  </a:schemeClr>
                </a:solidFill>
                <a:latin typeface="Consolas" panose="020B0609020204030204" pitchFamily="49" charset="0"/>
                <a:cs typeface="Consolas" panose="020B0609020204030204" pitchFamily="49" charset="0"/>
              </a:rPr>
              <a:t>		smooth</a:t>
            </a:r>
            <a:r>
              <a:rPr lang="en-US" sz="1350" dirty="0">
                <a:latin typeface="Consolas" panose="020B0609020204030204" pitchFamily="49" charset="0"/>
                <a:cs typeface="Consolas" panose="020B0609020204030204" pitchFamily="49" charset="0"/>
              </a:rPr>
              <a:t> = list(</a:t>
            </a:r>
            <a:r>
              <a:rPr lang="en-US" sz="1350" dirty="0">
                <a:solidFill>
                  <a:schemeClr val="accent1">
                    <a:lumMod val="75000"/>
                  </a:schemeClr>
                </a:solidFill>
                <a:latin typeface="Consolas" panose="020B0609020204030204" pitchFamily="49" charset="0"/>
                <a:cs typeface="Consolas" panose="020B0609020204030204" pitchFamily="49" charset="0"/>
              </a:rPr>
              <a:t>color</a:t>
            </a:r>
            <a:r>
              <a:rPr lang="en-US" sz="1350" dirty="0">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"blue"</a:t>
            </a:r>
            <a:r>
              <a:rPr lang="en-US" sz="1350" dirty="0">
                <a:latin typeface="Consolas" panose="020B0609020204030204" pitchFamily="49" charset="0"/>
                <a:cs typeface="Consolas" panose="020B0609020204030204" pitchFamily="49" charset="0"/>
              </a:rPr>
              <a:t>), </a:t>
            </a:r>
          </a:p>
          <a:p>
            <a:pPr marL="336947"/>
            <a:r>
              <a:rPr lang="en-US" sz="1350" dirty="0">
                <a:solidFill>
                  <a:schemeClr val="accent1">
                    <a:lumMod val="75000"/>
                  </a:schemeClr>
                </a:solidFill>
                <a:latin typeface="Consolas" panose="020B0609020204030204" pitchFamily="49" charset="0"/>
                <a:cs typeface="Consolas" panose="020B0609020204030204" pitchFamily="49" charset="0"/>
              </a:rPr>
              <a:t>		point</a:t>
            </a:r>
            <a:r>
              <a:rPr lang="en-US" sz="1350" dirty="0">
                <a:latin typeface="Consolas" panose="020B0609020204030204" pitchFamily="49" charset="0"/>
                <a:cs typeface="Consolas" panose="020B0609020204030204" pitchFamily="49" charset="0"/>
              </a:rPr>
              <a:t>  = list(</a:t>
            </a:r>
            <a:r>
              <a:rPr lang="en-US" sz="1350" dirty="0">
                <a:solidFill>
                  <a:schemeClr val="accent1">
                    <a:lumMod val="75000"/>
                  </a:schemeClr>
                </a:solidFill>
                <a:latin typeface="Consolas" panose="020B0609020204030204" pitchFamily="49" charset="0"/>
                <a:cs typeface="Consolas" panose="020B0609020204030204" pitchFamily="49" charset="0"/>
              </a:rPr>
              <a:t>shape</a:t>
            </a:r>
            <a:r>
              <a:rPr lang="en-US" sz="1350" dirty="0">
                <a:latin typeface="Consolas" panose="020B0609020204030204" pitchFamily="49" charset="0"/>
                <a:cs typeface="Consolas" panose="020B0609020204030204" pitchFamily="49" charset="0"/>
              </a:rPr>
              <a:t> = 4), </a:t>
            </a:r>
          </a:p>
          <a:p>
            <a:pPr marL="336947"/>
            <a:r>
              <a:rPr lang="en-US" sz="1350" dirty="0">
                <a:solidFill>
                  <a:schemeClr val="accent1">
                    <a:lumMod val="75000"/>
                  </a:schemeClr>
                </a:solidFill>
                <a:latin typeface="Consolas" panose="020B0609020204030204" pitchFamily="49" charset="0"/>
                <a:cs typeface="Consolas" panose="020B0609020204030204" pitchFamily="49" charset="0"/>
              </a:rPr>
              <a:t>		</a:t>
            </a:r>
            <a:r>
              <a:rPr lang="en-US" sz="1350" dirty="0" err="1">
                <a:solidFill>
                  <a:schemeClr val="accent1">
                    <a:lumMod val="75000"/>
                  </a:schemeClr>
                </a:solidFill>
                <a:latin typeface="Consolas" panose="020B0609020204030204" pitchFamily="49" charset="0"/>
                <a:cs typeface="Consolas" panose="020B0609020204030204" pitchFamily="49" charset="0"/>
              </a:rPr>
              <a:t>is.draft</a:t>
            </a:r>
            <a:r>
              <a:rPr lang="en-US" sz="1350" dirty="0">
                <a:latin typeface="Consolas" panose="020B0609020204030204" pitchFamily="49" charset="0"/>
                <a:cs typeface="Consolas" panose="020B0609020204030204" pitchFamily="49" charset="0"/>
              </a:rPr>
              <a:t> = </a:t>
            </a:r>
            <a:r>
              <a:rPr lang="en-US" sz="1350" dirty="0">
                <a:solidFill>
                  <a:srgbClr val="8F5A03"/>
                </a:solidFill>
                <a:latin typeface="Consolas" panose="020B0609020204030204" pitchFamily="49" charset="0"/>
                <a:cs typeface="Consolas" panose="020B0609020204030204" pitchFamily="49" charset="0"/>
              </a:rPr>
              <a:t>TRUE</a:t>
            </a:r>
            <a:r>
              <a:rPr lang="en-US" sz="1350" dirty="0">
                <a:latin typeface="Consolas" panose="020B0609020204030204" pitchFamily="49" charset="0"/>
                <a:cs typeface="Consolas" panose="020B0609020204030204" pitchFamily="49" charset="0"/>
              </a:rPr>
              <a:t>, </a:t>
            </a:r>
          </a:p>
          <a:p>
            <a:pPr marL="336947"/>
            <a:r>
              <a:rPr lang="en-US" sz="1350" dirty="0">
                <a:solidFill>
                  <a:schemeClr val="accent1">
                    <a:lumMod val="75000"/>
                  </a:schemeClr>
                </a:solidFill>
                <a:latin typeface="Consolas" panose="020B0609020204030204" pitchFamily="49" charset="0"/>
                <a:cs typeface="Consolas" panose="020B0609020204030204" pitchFamily="49" charset="0"/>
              </a:rPr>
              <a:t>		labels</a:t>
            </a:r>
            <a:r>
              <a:rPr lang="en-US" sz="1350" dirty="0">
                <a:latin typeface="Consolas" panose="020B0609020204030204" pitchFamily="49" charset="0"/>
                <a:cs typeface="Consolas" panose="020B0609020204030204" pitchFamily="49" charset="0"/>
              </a:rPr>
              <a:t> = list(</a:t>
            </a:r>
            <a:r>
              <a:rPr lang="en-US" sz="1350" dirty="0">
                <a:solidFill>
                  <a:schemeClr val="accent1">
                    <a:lumMod val="75000"/>
                  </a:schemeClr>
                </a:solidFill>
                <a:latin typeface="Consolas" panose="020B0609020204030204" pitchFamily="49" charset="0"/>
                <a:cs typeface="Consolas" panose="020B0609020204030204" pitchFamily="49" charset="0"/>
              </a:rPr>
              <a:t>x</a:t>
            </a:r>
            <a:r>
              <a:rPr lang="en-US" sz="1350" dirty="0">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"TIME after first dose (days)"</a:t>
            </a:r>
            <a:r>
              <a:rPr lang="en-US" sz="1350" dirty="0">
                <a:latin typeface="Consolas" panose="020B0609020204030204" pitchFamily="49" charset="0"/>
                <a:cs typeface="Consolas" panose="020B0609020204030204" pitchFamily="49" charset="0"/>
              </a:rPr>
              <a:t>,</a:t>
            </a:r>
          </a:p>
          <a:p>
            <a:pPr marL="1073944">
              <a:spcAft>
                <a:spcPts val="450"/>
              </a:spcAft>
            </a:pPr>
            <a:r>
              <a:rPr lang="en-US" sz="1350" dirty="0">
                <a:solidFill>
                  <a:schemeClr val="accent1">
                    <a:lumMod val="75000"/>
                  </a:schemeClr>
                </a:solidFill>
                <a:latin typeface="Consolas" panose="020B0609020204030204" pitchFamily="49" charset="0"/>
                <a:cs typeface="Consolas" panose="020B0609020204030204" pitchFamily="49" charset="0"/>
              </a:rPr>
              <a:t>	y</a:t>
            </a:r>
            <a:r>
              <a:rPr lang="en-US" sz="1350" dirty="0">
                <a:latin typeface="Consolas" panose="020B0609020204030204" pitchFamily="49" charset="0"/>
                <a:cs typeface="Consolas" panose="020B0609020204030204" pitchFamily="49" charset="0"/>
              </a:rPr>
              <a:t> = </a:t>
            </a:r>
            <a:r>
              <a:rPr lang="en-US" sz="1350" dirty="0">
                <a:solidFill>
                  <a:srgbClr val="4F9A05"/>
                </a:solidFill>
                <a:latin typeface="Consolas" panose="020B0609020204030204" pitchFamily="49" charset="0"/>
                <a:cs typeface="Consolas" panose="020B0609020204030204" pitchFamily="49" charset="0"/>
              </a:rPr>
              <a:t>"Normalized PDE"</a:t>
            </a:r>
            <a:r>
              <a:rPr lang="en-US" sz="1350" dirty="0">
                <a:latin typeface="Consolas" panose="020B0609020204030204" pitchFamily="49" charset="0"/>
                <a:cs typeface="Consolas" panose="020B0609020204030204" pitchFamily="49" charset="0"/>
              </a:rPr>
              <a:t>))</a:t>
            </a:r>
          </a:p>
        </p:txBody>
      </p:sp>
      <p:pic>
        <p:nvPicPr>
          <p:cNvPr id="8" name="Picture 7"/>
          <p:cNvPicPr>
            <a:picLocks noChangeAspect="1"/>
          </p:cNvPicPr>
          <p:nvPr/>
        </p:nvPicPr>
        <p:blipFill rotWithShape="1">
          <a:blip r:embed="rId2"/>
          <a:srcRect t="7508" b="8610"/>
          <a:stretch/>
        </p:blipFill>
        <p:spPr>
          <a:xfrm>
            <a:off x="2610100" y="2419350"/>
            <a:ext cx="4000000" cy="22288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06011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57250"/>
            <a:ext cx="8305800" cy="1200150"/>
          </a:xfrm>
        </p:spPr>
        <p:txBody>
          <a:bodyPr>
            <a:normAutofit fontScale="70000" lnSpcReduction="20000"/>
          </a:bodyPr>
          <a:lstStyle/>
          <a:p>
            <a:r>
              <a:rPr lang="en-US" sz="2000" dirty="0">
                <a:cs typeface="Consolas" panose="020B0609020204030204" pitchFamily="49" charset="0"/>
              </a:rPr>
              <a:t>Create a “settings” object using </a:t>
            </a:r>
            <a:r>
              <a:rPr lang="en-US" sz="2000" b="1" dirty="0" err="1">
                <a:solidFill>
                  <a:schemeClr val="accent2"/>
                </a:solidFill>
                <a:cs typeface="Consolas" panose="020B0609020204030204" pitchFamily="49" charset="0"/>
              </a:rPr>
              <a:t>pmx_settings</a:t>
            </a:r>
            <a:r>
              <a:rPr lang="en-US" sz="2000" b="1" dirty="0">
                <a:solidFill>
                  <a:schemeClr val="accent2"/>
                </a:solidFill>
                <a:cs typeface="Consolas" panose="020B0609020204030204" pitchFamily="49" charset="0"/>
              </a:rPr>
              <a:t>(). </a:t>
            </a:r>
            <a:r>
              <a:rPr lang="en-US" sz="2000" dirty="0">
                <a:cs typeface="Consolas" panose="020B0609020204030204" pitchFamily="49" charset="0"/>
              </a:rPr>
              <a:t>This object is passed to </a:t>
            </a:r>
            <a:r>
              <a:rPr lang="en-US" sz="2000" dirty="0" err="1">
                <a:cs typeface="Consolas" panose="020B0609020204030204" pitchFamily="49" charset="0"/>
              </a:rPr>
              <a:t>pmx</a:t>
            </a:r>
            <a:r>
              <a:rPr lang="en-US" sz="2000" dirty="0">
                <a:cs typeface="Consolas" panose="020B0609020204030204" pitchFamily="49" charset="0"/>
              </a:rPr>
              <a:t>() as argument “settings”.</a:t>
            </a:r>
          </a:p>
          <a:p>
            <a:r>
              <a:rPr lang="en-US" sz="2000" dirty="0">
                <a:cs typeface="Consolas" panose="020B0609020204030204" pitchFamily="49" charset="0"/>
              </a:rPr>
              <a:t>Using such a syntax is useful when same setting is applied to all plots, e.g.:</a:t>
            </a:r>
          </a:p>
          <a:p>
            <a:pPr lvl="1"/>
            <a:r>
              <a:rPr lang="en-US" sz="2000" dirty="0">
                <a:cs typeface="Consolas" panose="020B0609020204030204" pitchFamily="49" charset="0"/>
              </a:rPr>
              <a:t>Remove DRAFT label (printed by default)</a:t>
            </a:r>
          </a:p>
          <a:p>
            <a:pPr lvl="1"/>
            <a:r>
              <a:rPr lang="en-US" sz="2000" dirty="0">
                <a:cs typeface="Consolas" panose="020B0609020204030204" pitchFamily="49" charset="0"/>
              </a:rPr>
              <a:t>Use meaningful labels, such as “Male” and “Female” instead of 0 or 1.</a:t>
            </a:r>
          </a:p>
          <a:p>
            <a:pPr lvl="1"/>
            <a:r>
              <a:rPr lang="en-US" sz="2000" dirty="0">
                <a:cs typeface="Consolas" panose="020B0609020204030204" pitchFamily="49" charset="0"/>
              </a:rPr>
              <a:t>Etc.</a:t>
            </a:r>
          </a:p>
          <a:p>
            <a:pPr lvl="1"/>
            <a:endParaRPr lang="en-US" sz="1050" dirty="0">
              <a:cs typeface="Consolas" panose="020B0609020204030204" pitchFamily="49" charset="0"/>
            </a:endParaRPr>
          </a:p>
        </p:txBody>
      </p:sp>
      <p:sp>
        <p:nvSpPr>
          <p:cNvPr id="2" name="Title 1"/>
          <p:cNvSpPr>
            <a:spLocks noGrp="1"/>
          </p:cNvSpPr>
          <p:nvPr>
            <p:ph type="title"/>
          </p:nvPr>
        </p:nvSpPr>
        <p:spPr>
          <a:xfrm>
            <a:off x="457200" y="342900"/>
            <a:ext cx="7029450" cy="514350"/>
          </a:xfrm>
        </p:spPr>
        <p:txBody>
          <a:bodyPr>
            <a:normAutofit/>
          </a:bodyPr>
          <a:lstStyle/>
          <a:p>
            <a:r>
              <a:rPr lang="en-US" dirty="0" smtClean="0"/>
              <a:t>Plots customization – globally</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61</a:t>
            </a:fld>
            <a:endParaRPr lang="uk-UA" dirty="0"/>
          </a:p>
        </p:txBody>
      </p:sp>
      <p:sp>
        <p:nvSpPr>
          <p:cNvPr id="9" name="Rectangle 8"/>
          <p:cNvSpPr/>
          <p:nvPr/>
        </p:nvSpPr>
        <p:spPr>
          <a:xfrm>
            <a:off x="457200" y="2000251"/>
            <a:ext cx="8305800" cy="2723823"/>
          </a:xfrm>
          <a:prstGeom prst="rect">
            <a:avLst/>
          </a:prstGeom>
          <a:solidFill>
            <a:schemeClr val="accent4">
              <a:lumMod val="20000"/>
              <a:lumOff val="80000"/>
            </a:schemeClr>
          </a:solidFill>
        </p:spPr>
        <p:txBody>
          <a:bodyPr wrap="square">
            <a:spAutoFit/>
          </a:bodyPr>
          <a:lstStyle/>
          <a:p>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b="1" dirty="0" err="1">
                <a:solidFill>
                  <a:srgbClr val="214A88"/>
                </a:solidFill>
                <a:latin typeface="Consolas" panose="020B0609020204030204" pitchFamily="49" charset="0"/>
                <a:cs typeface="Consolas" panose="020B0609020204030204" pitchFamily="49" charset="0"/>
              </a:rPr>
              <a:t>system.file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214A88"/>
                </a:solidFill>
                <a:latin typeface="Consolas" panose="020B0609020204030204" pitchFamily="49" charset="0"/>
                <a:cs typeface="Consolas" panose="020B0609020204030204" pitchFamily="49" charset="0"/>
              </a:rPr>
              <a:t>package =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ggPMX</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testdata</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"theophylline"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WORK_DIR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"Monolix"</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input_file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"data_pk.csv"</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vpc_file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"sim.csv"</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err="1">
                <a:solidFill>
                  <a:srgbClr val="000000"/>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 = </a:t>
            </a:r>
            <a:r>
              <a:rPr lang="en-US" sz="900" b="1" dirty="0" err="1">
                <a:solidFill>
                  <a:srgbClr val="214A88"/>
                </a:solidFill>
                <a:latin typeface="Consolas" panose="020B0609020204030204" pitchFamily="49" charset="0"/>
                <a:cs typeface="Consolas" panose="020B0609020204030204" pitchFamily="49" charset="0"/>
              </a:rPr>
              <a:t>pmx_settings</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214A88"/>
                </a:solidFill>
                <a:latin typeface="Consolas" panose="020B0609020204030204" pitchFamily="49" charset="0"/>
                <a:cs typeface="Consolas" panose="020B0609020204030204" pitchFamily="49" charset="0"/>
              </a:rPr>
              <a:t>use.labels</a:t>
            </a:r>
            <a:r>
              <a:rPr lang="en-US" sz="900" dirty="0">
                <a:solidFill>
                  <a:srgbClr val="214A88"/>
                </a:solidFill>
                <a:latin typeface="Consolas" panose="020B0609020204030204" pitchFamily="49" charset="0"/>
                <a:cs typeface="Consolas" panose="020B0609020204030204" pitchFamily="49" charset="0"/>
              </a:rPr>
              <a:t> = </a:t>
            </a:r>
            <a:r>
              <a:rPr lang="en-US" sz="900" dirty="0">
                <a:solidFill>
                  <a:srgbClr val="8F5A03"/>
                </a:solidFill>
                <a:latin typeface="Consolas" panose="020B0609020204030204" pitchFamily="49" charset="0"/>
                <a:cs typeface="Consolas" panose="020B0609020204030204" pitchFamily="49" charset="0"/>
              </a:rPr>
              <a:t>TRUE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err="1">
                <a:solidFill>
                  <a:schemeClr val="accent1">
                    <a:lumMod val="75000"/>
                  </a:schemeClr>
                </a:solidFill>
                <a:latin typeface="Consolas" panose="020B0609020204030204" pitchFamily="49" charset="0"/>
                <a:cs typeface="Consolas" panose="020B0609020204030204" pitchFamily="49" charset="0"/>
              </a:rPr>
              <a:t>is.draft</a:t>
            </a:r>
            <a:r>
              <a:rPr lang="en-US" sz="900" dirty="0">
                <a:solidFill>
                  <a:schemeClr val="accent1">
                    <a:lumMod val="75000"/>
                  </a:schemeClr>
                </a:solidFill>
                <a:latin typeface="Consolas" panose="020B0609020204030204" pitchFamily="49" charset="0"/>
                <a:cs typeface="Consolas" panose="020B0609020204030204" pitchFamily="49" charset="0"/>
              </a:rPr>
              <a:t> =</a:t>
            </a:r>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3">
                    <a:lumMod val="50000"/>
                  </a:schemeClr>
                </a:solidFill>
                <a:latin typeface="Consolas" panose="020B0609020204030204" pitchFamily="49" charset="0"/>
                <a:cs typeface="Consolas" panose="020B0609020204030204" pitchFamily="49" charset="0"/>
              </a:rPr>
              <a:t>FALSE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cats.labels</a:t>
            </a:r>
            <a:r>
              <a:rPr lang="en-US" sz="900" dirty="0">
                <a:solidFill>
                  <a:srgbClr val="214A88"/>
                </a:solidFill>
                <a:latin typeface="Consolas" panose="020B0609020204030204" pitchFamily="49" charset="0"/>
                <a:cs typeface="Consolas" panose="020B0609020204030204" pitchFamily="49" charset="0"/>
              </a:rPr>
              <a:t>=</a:t>
            </a:r>
            <a:r>
              <a:rPr lang="en-US" sz="900" b="1" dirty="0">
                <a:solidFill>
                  <a:srgbClr val="214A88"/>
                </a:solidFill>
                <a:latin typeface="Consolas" panose="020B0609020204030204" pitchFamily="49" charset="0"/>
                <a:cs typeface="Consolas" panose="020B0609020204030204" pitchFamily="49" charset="0"/>
              </a:rPr>
              <a:t>list</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214A88"/>
                </a:solidFill>
                <a:latin typeface="Consolas" panose="020B0609020204030204" pitchFamily="49" charset="0"/>
                <a:cs typeface="Consolas" panose="020B0609020204030204" pitchFamily="49" charset="0"/>
              </a:rPr>
              <a:t>SEX=</a:t>
            </a:r>
            <a:r>
              <a:rPr lang="en-US" sz="900" b="1" dirty="0">
                <a:solidFill>
                  <a:srgbClr val="214A88"/>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"0"</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"Male"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"Female"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1">
                    <a:lumMod val="75000"/>
                  </a:schemeClr>
                </a:solidFill>
                <a:latin typeface="Consolas" panose="020B0609020204030204" pitchFamily="49" charset="0"/>
                <a:cs typeface="Consolas" panose="020B0609020204030204" pitchFamily="49" charset="0"/>
              </a:rPr>
              <a:t> STUD=</a:t>
            </a:r>
            <a:r>
              <a:rPr lang="en-US" sz="900" b="1" dirty="0">
                <a:solidFill>
                  <a:schemeClr val="accent1">
                    <a:lumMod val="75000"/>
                  </a:schemeClr>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 "2"</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2"</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err="1">
                <a:solidFill>
                  <a:srgbClr val="000000"/>
                </a:solidFill>
                <a:latin typeface="Consolas" panose="020B0609020204030204" pitchFamily="49" charset="0"/>
                <a:cs typeface="Consolas" panose="020B0609020204030204" pitchFamily="49" charset="0"/>
              </a:rPr>
              <a:t>ctr</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pmx_mlx</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214A88"/>
                </a:solidFill>
                <a:latin typeface="Consolas" panose="020B0609020204030204" pitchFamily="49" charset="0"/>
                <a:cs typeface="Consolas" panose="020B0609020204030204" pitchFamily="49" charset="0"/>
              </a:rPr>
              <a:t>config</a:t>
            </a:r>
            <a:r>
              <a:rPr lang="en-US" sz="900" dirty="0">
                <a:solidFill>
                  <a:srgbClr val="214A88"/>
                </a:solidFill>
                <a:latin typeface="Consolas" panose="020B0609020204030204" pitchFamily="49" charset="0"/>
                <a:cs typeface="Consolas" panose="020B0609020204030204" pitchFamily="49" charset="0"/>
              </a:rPr>
              <a:t> = </a:t>
            </a:r>
            <a:r>
              <a:rPr lang="en-US" sz="900" dirty="0">
                <a:solidFill>
                  <a:srgbClr val="4F9A05"/>
                </a:solidFill>
                <a:latin typeface="Consolas" panose="020B0609020204030204" pitchFamily="49" charset="0"/>
                <a:cs typeface="Consolas" panose="020B0609020204030204" pitchFamily="49" charset="0"/>
              </a:rPr>
              <a:t>"standing"</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directory = </a:t>
            </a:r>
            <a:r>
              <a:rPr lang="en-US" sz="900" dirty="0">
                <a:solidFill>
                  <a:srgbClr val="000000"/>
                </a:solidFill>
                <a:latin typeface="Consolas" panose="020B0609020204030204" pitchFamily="49" charset="0"/>
                <a:cs typeface="Consolas" panose="020B0609020204030204" pitchFamily="49" charset="0"/>
              </a:rPr>
              <a:t>WORK_DIR,</a:t>
            </a:r>
          </a:p>
          <a:p>
            <a:r>
              <a:rPr lang="en-US" sz="900" dirty="0">
                <a:solidFill>
                  <a:srgbClr val="214A88"/>
                </a:solidFill>
                <a:latin typeface="Consolas" panose="020B0609020204030204" pitchFamily="49" charset="0"/>
                <a:cs typeface="Consolas" panose="020B0609020204030204" pitchFamily="49" charset="0"/>
              </a:rPr>
              <a:t>		input = </a:t>
            </a:r>
            <a:r>
              <a:rPr lang="en-US" sz="900" dirty="0" err="1">
                <a:solidFill>
                  <a:srgbClr val="000000"/>
                </a:solidFill>
                <a:latin typeface="Consolas" panose="020B0609020204030204" pitchFamily="49" charset="0"/>
                <a:cs typeface="Consolas" panose="020B0609020204030204" pitchFamily="49" charset="0"/>
              </a:rPr>
              <a:t>input_file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dv = </a:t>
            </a:r>
            <a:r>
              <a:rPr lang="en-US" sz="900" dirty="0">
                <a:solidFill>
                  <a:srgbClr val="4F9A05"/>
                </a:solidFill>
                <a:latin typeface="Consolas" panose="020B0609020204030204" pitchFamily="49" charset="0"/>
                <a:cs typeface="Consolas" panose="020B0609020204030204" pitchFamily="49" charset="0"/>
              </a:rPr>
              <a:t>"Y"</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cats = </a:t>
            </a:r>
            <a:r>
              <a:rPr lang="en-US" sz="900" b="1" dirty="0">
                <a:solidFill>
                  <a:srgbClr val="214A88"/>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"SEX"</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conts</a:t>
            </a:r>
            <a:r>
              <a:rPr lang="en-US" sz="900" dirty="0">
                <a:solidFill>
                  <a:srgbClr val="214A88"/>
                </a:solidFill>
                <a:latin typeface="Consolas" panose="020B0609020204030204" pitchFamily="49" charset="0"/>
                <a:cs typeface="Consolas" panose="020B0609020204030204" pitchFamily="49" charset="0"/>
              </a:rPr>
              <a:t> = </a:t>
            </a:r>
            <a:r>
              <a:rPr lang="en-US" sz="900" b="1" dirty="0">
                <a:solidFill>
                  <a:srgbClr val="214A88"/>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"WT0"</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"AGE0"</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strats</a:t>
            </a:r>
            <a:r>
              <a:rPr lang="en-US" sz="900" dirty="0">
                <a:solidFill>
                  <a:srgbClr val="214A88"/>
                </a:solidFill>
                <a:latin typeface="Consolas" panose="020B0609020204030204" pitchFamily="49" charset="0"/>
                <a:cs typeface="Consolas" panose="020B0609020204030204" pitchFamily="49" charset="0"/>
              </a:rPr>
              <a:t> = </a:t>
            </a:r>
            <a:r>
              <a:rPr lang="en-US" sz="900" dirty="0">
                <a:solidFill>
                  <a:srgbClr val="4F9A05"/>
                </a:solidFill>
                <a:latin typeface="Consolas" panose="020B0609020204030204" pitchFamily="49" charset="0"/>
                <a:cs typeface="Consolas" panose="020B0609020204030204" pitchFamily="49" charset="0"/>
              </a:rPr>
              <a:t>"STUD"</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settings = </a:t>
            </a:r>
            <a:r>
              <a:rPr lang="en-US" sz="900" dirty="0" err="1">
                <a:solidFill>
                  <a:srgbClr val="214A88"/>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sim = </a:t>
            </a:r>
            <a:r>
              <a:rPr lang="en-US" sz="900" b="1" dirty="0" err="1">
                <a:solidFill>
                  <a:srgbClr val="214A88"/>
                </a:solidFill>
                <a:latin typeface="Consolas" panose="020B0609020204030204" pitchFamily="49" charset="0"/>
                <a:cs typeface="Consolas" panose="020B0609020204030204" pitchFamily="49" charset="0"/>
              </a:rPr>
              <a:t>pmx_sim</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214A88"/>
                </a:solidFill>
                <a:latin typeface="Consolas" panose="020B0609020204030204" pitchFamily="49" charset="0"/>
                <a:cs typeface="Consolas" panose="020B0609020204030204" pitchFamily="49" charset="0"/>
              </a:rPr>
              <a:t>file = </a:t>
            </a:r>
            <a:r>
              <a:rPr lang="en-US" sz="900" dirty="0" err="1">
                <a:solidFill>
                  <a:srgbClr val="000000"/>
                </a:solidFill>
                <a:latin typeface="Consolas" panose="020B0609020204030204" pitchFamily="49" charset="0"/>
                <a:cs typeface="Consolas" panose="020B0609020204030204" pitchFamily="49" charset="0"/>
              </a:rPr>
              <a:t>vpc_file</a:t>
            </a:r>
            <a:r>
              <a:rPr lang="en-US" sz="900" dirty="0">
                <a:solidFill>
                  <a:srgbClr val="000000"/>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irun</a:t>
            </a:r>
            <a:r>
              <a:rPr lang="en-US" sz="900" dirty="0">
                <a:solidFill>
                  <a:srgbClr val="214A88"/>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"rep"</a:t>
            </a:r>
            <a:r>
              <a:rPr lang="en-US" sz="900" dirty="0">
                <a:solidFill>
                  <a:srgbClr val="000000"/>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idv</a:t>
            </a:r>
            <a:r>
              <a:rPr lang="en-US" sz="900" dirty="0">
                <a:solidFill>
                  <a:srgbClr val="214A88"/>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"TIME"</a:t>
            </a:r>
            <a:r>
              <a:rPr lang="en-US" sz="900" dirty="0">
                <a:solidFill>
                  <a:srgbClr val="000000"/>
                </a:solidFill>
                <a:latin typeface="Consolas" panose="020B0609020204030204" pitchFamily="49" charset="0"/>
                <a:cs typeface="Consolas" panose="020B0609020204030204" pitchFamily="49" charset="0"/>
              </a:rPr>
              <a:t>))</a:t>
            </a:r>
            <a:endParaRPr lang="en-US" sz="900" dirty="0">
              <a:latin typeface="Consolas" panose="020B0609020204030204" pitchFamily="49" charset="0"/>
              <a:cs typeface="Consolas" panose="020B0609020204030204" pitchFamily="49" charset="0"/>
            </a:endParaRPr>
          </a:p>
        </p:txBody>
      </p:sp>
      <p:sp>
        <p:nvSpPr>
          <p:cNvPr id="6" name="Right Arrow 5"/>
          <p:cNvSpPr/>
          <p:nvPr/>
        </p:nvSpPr>
        <p:spPr>
          <a:xfrm rot="10800000" flipV="1">
            <a:off x="6858000" y="2733512"/>
            <a:ext cx="1543050" cy="6286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Global settings</a:t>
            </a:r>
          </a:p>
        </p:txBody>
      </p:sp>
    </p:spTree>
    <p:extLst>
      <p:ext uri="{BB962C8B-B14F-4D97-AF65-F5344CB8AC3E}">
        <p14:creationId xmlns:p14="http://schemas.microsoft.com/office/powerpoint/2010/main" val="42212438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914400"/>
            <a:ext cx="8229600" cy="3611880"/>
          </a:xfrm>
        </p:spPr>
        <p:txBody>
          <a:bodyPr>
            <a:normAutofit fontScale="77500" lnSpcReduction="20000"/>
          </a:bodyPr>
          <a:lstStyle/>
          <a:p>
            <a:pPr marL="342900" indent="-342900"/>
            <a:r>
              <a:rPr lang="en-US" dirty="0" smtClean="0"/>
              <a:t>Introduction</a:t>
            </a:r>
          </a:p>
          <a:p>
            <a:pPr marL="342900" indent="-342900"/>
            <a:r>
              <a:rPr lang="en-US" dirty="0"/>
              <a:t>Monolix requirements (tasks to perform</a:t>
            </a:r>
            <a:r>
              <a:rPr lang="en-US" dirty="0" smtClean="0"/>
              <a:t>)</a:t>
            </a:r>
          </a:p>
          <a:p>
            <a:pPr marL="342900" indent="-342900"/>
            <a:r>
              <a:rPr lang="en-US" dirty="0" smtClean="0"/>
              <a:t>Installation</a:t>
            </a:r>
          </a:p>
          <a:p>
            <a:pPr marL="342900" indent="-342900"/>
            <a:r>
              <a:rPr lang="en-US" dirty="0" smtClean="0"/>
              <a:t>Architecture</a:t>
            </a:r>
          </a:p>
          <a:p>
            <a:pPr marL="342900" indent="-342900"/>
            <a:r>
              <a:rPr lang="en-US" dirty="0" smtClean="0"/>
              <a:t>Built-in example and default plots</a:t>
            </a:r>
          </a:p>
          <a:p>
            <a:pPr marL="342900" indent="-342900"/>
            <a:r>
              <a:rPr lang="en-US" dirty="0"/>
              <a:t>Report </a:t>
            </a:r>
            <a:r>
              <a:rPr lang="en-US" dirty="0" smtClean="0"/>
              <a:t>generation</a:t>
            </a:r>
          </a:p>
          <a:p>
            <a:pPr marL="342900" indent="-342900"/>
            <a:r>
              <a:rPr lang="en-US" dirty="0" smtClean="0"/>
              <a:t>Advanced Controller creation</a:t>
            </a:r>
          </a:p>
          <a:p>
            <a:pPr lvl="1"/>
            <a:r>
              <a:rPr lang="en-US" dirty="0" smtClean="0"/>
              <a:t>Single endpoint models</a:t>
            </a:r>
          </a:p>
          <a:p>
            <a:pPr lvl="1"/>
            <a:r>
              <a:rPr lang="en-US" dirty="0" smtClean="0"/>
              <a:t>Multiple endpoint models</a:t>
            </a:r>
          </a:p>
          <a:p>
            <a:pPr lvl="1"/>
            <a:r>
              <a:rPr lang="en-US" dirty="0" smtClean="0"/>
              <a:t>Models with covariates</a:t>
            </a:r>
          </a:p>
          <a:p>
            <a:pPr marL="342900" indent="-342900"/>
            <a:r>
              <a:rPr lang="en-US" dirty="0"/>
              <a:t>VPC (Visual Predictive Checks</a:t>
            </a:r>
            <a:r>
              <a:rPr lang="en-US" dirty="0" smtClean="0"/>
              <a:t>)</a:t>
            </a:r>
            <a:endParaRPr lang="en-US" dirty="0"/>
          </a:p>
          <a:p>
            <a:pPr marL="342900" indent="-342900"/>
            <a:r>
              <a:rPr lang="en-US" dirty="0" smtClean="0"/>
              <a:t>Plots customization</a:t>
            </a:r>
          </a:p>
          <a:p>
            <a:pPr marL="342900" indent="-342900"/>
            <a:r>
              <a:rPr lang="en-US" dirty="0" smtClean="0">
                <a:solidFill>
                  <a:schemeClr val="accent1"/>
                </a:solidFill>
              </a:rPr>
              <a:t>Stratification, filtering and other features</a:t>
            </a:r>
          </a:p>
          <a:p>
            <a:pPr marL="342900" indent="-342900"/>
            <a:r>
              <a:rPr lang="en-US" dirty="0" smtClean="0"/>
              <a:t>How to provide feedback?</a:t>
            </a:r>
            <a:endParaRPr lang="en-US" dirty="0"/>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rgbClr val="7F7F7F"/>
                </a:solidFill>
                <a:effectLst/>
                <a:uLnTx/>
                <a:uFillTx/>
                <a:latin typeface="Arial" panose="020B0604020202020204"/>
                <a:ea typeface="+mn-ea"/>
                <a:cs typeface="+mn-cs"/>
              </a:rPr>
              <a:t> | ggPMX | Public</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8" name="Slide Number Placeholder 7"/>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7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uk-UA"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895759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Stratification</a:t>
            </a:r>
            <a:endParaRPr lang="en-US" dirty="0"/>
          </a:p>
        </p:txBody>
      </p:sp>
      <p:sp>
        <p:nvSpPr>
          <p:cNvPr id="3" name="Content Placeholder 2"/>
          <p:cNvSpPr>
            <a:spLocks noGrp="1"/>
          </p:cNvSpPr>
          <p:nvPr>
            <p:ph idx="1"/>
          </p:nvPr>
        </p:nvSpPr>
        <p:spPr>
          <a:xfrm>
            <a:off x="434975" y="857250"/>
            <a:ext cx="5165725" cy="366903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stratifying</a:t>
            </a:r>
            <a:r>
              <a:rPr lang="en-US" sz="1500" u="sng" dirty="0">
                <a:cs typeface="Consolas" panose="020B0609020204030204" pitchFamily="49" charset="0"/>
              </a:rPr>
              <a:t> a plot:</a:t>
            </a:r>
          </a:p>
          <a:p>
            <a:pPr marL="0" indent="0">
              <a:buNone/>
            </a:pPr>
            <a:r>
              <a:rPr lang="en-US" sz="1500" dirty="0">
                <a:cs typeface="Consolas" panose="020B0609020204030204" pitchFamily="49" charset="0"/>
              </a:rPr>
              <a:t>1. using the stratification function by categorical covariates and providing the plot name in argument:</a:t>
            </a:r>
          </a:p>
          <a:p>
            <a:pPr marL="0" indent="0">
              <a:spcBef>
                <a:spcPts val="6000"/>
              </a:spcBef>
              <a:buNone/>
            </a:pPr>
            <a:r>
              <a:rPr lang="en-US" sz="1500" dirty="0">
                <a:cs typeface="Consolas" panose="020B0609020204030204" pitchFamily="49" charset="0"/>
              </a:rPr>
              <a:t>2. using arguments </a:t>
            </a:r>
            <a:r>
              <a:rPr lang="en-US" sz="1500" i="1" dirty="0" err="1">
                <a:cs typeface="Consolas" panose="020B0609020204030204" pitchFamily="49" charset="0"/>
              </a:rPr>
              <a:t>strat.facet</a:t>
            </a:r>
            <a:r>
              <a:rPr lang="en-US" sz="1500" dirty="0">
                <a:cs typeface="Consolas" panose="020B0609020204030204" pitchFamily="49" charset="0"/>
              </a:rPr>
              <a:t> (discrete) or </a:t>
            </a:r>
            <a:r>
              <a:rPr lang="en-US" sz="1500" i="1" dirty="0" err="1">
                <a:cs typeface="Consolas" panose="020B0609020204030204" pitchFamily="49" charset="0"/>
              </a:rPr>
              <a:t>strat.color</a:t>
            </a:r>
            <a:r>
              <a:rPr lang="en-US" sz="1500" dirty="0">
                <a:cs typeface="Consolas" panose="020B0609020204030204" pitchFamily="49" charset="0"/>
              </a:rPr>
              <a:t> (continuous) in </a:t>
            </a:r>
            <a:r>
              <a:rPr lang="en-US" sz="1500" i="1" dirty="0" err="1">
                <a:cs typeface="Consolas" panose="020B0609020204030204" pitchFamily="49" charset="0"/>
              </a:rPr>
              <a:t>pmx_plot_xxx</a:t>
            </a:r>
            <a:r>
              <a:rPr lang="en-US" sz="1500" i="1" dirty="0">
                <a:cs typeface="Consolas" panose="020B0609020204030204" pitchFamily="49" charset="0"/>
              </a:rPr>
              <a:t>()</a:t>
            </a:r>
            <a:r>
              <a:rPr lang="en-US" sz="1500" dirty="0">
                <a:cs typeface="Consolas" panose="020B0609020204030204" pitchFamily="49" charset="0"/>
              </a:rPr>
              <a:t>. Allows two-</a:t>
            </a:r>
            <a:r>
              <a:rPr lang="en-US" sz="1500" dirty="0" err="1">
                <a:cs typeface="Consolas" panose="020B0609020204030204" pitchFamily="49" charset="0"/>
              </a:rPr>
              <a:t>dimentional</a:t>
            </a:r>
            <a:r>
              <a:rPr lang="en-US" sz="1500" dirty="0">
                <a:cs typeface="Consolas" panose="020B0609020204030204" pitchFamily="49" charset="0"/>
              </a:rPr>
              <a:t> stratification: </a:t>
            </a:r>
          </a:p>
          <a:p>
            <a:endParaRPr lang="en-US" sz="1500"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63</a:t>
            </a:fld>
            <a:endParaRPr lang="uk-UA" dirty="0"/>
          </a:p>
        </p:txBody>
      </p:sp>
      <p:sp>
        <p:nvSpPr>
          <p:cNvPr id="6" name="Rectangle 5"/>
          <p:cNvSpPr/>
          <p:nvPr/>
        </p:nvSpPr>
        <p:spPr>
          <a:xfrm>
            <a:off x="457200" y="2057400"/>
            <a:ext cx="4286250" cy="300082"/>
          </a:xfrm>
          <a:prstGeom prst="rect">
            <a:avLst/>
          </a:prstGeom>
          <a:solidFill>
            <a:schemeClr val="accent4">
              <a:lumMod val="20000"/>
              <a:lumOff val="80000"/>
            </a:schemeClr>
          </a:solidFill>
        </p:spPr>
        <p:txBody>
          <a:bodyPr wrap="square">
            <a:spAutoFit/>
          </a:bodyPr>
          <a:lstStyle/>
          <a:p>
            <a:pPr>
              <a:spcAft>
                <a:spcPts val="450"/>
              </a:spcAft>
            </a:pPr>
            <a:r>
              <a:rPr lang="en-US" sz="1350" b="1" dirty="0" err="1">
                <a:solidFill>
                  <a:schemeClr val="accent1">
                    <a:lumMod val="75000"/>
                  </a:schemeClr>
                </a:solidFill>
                <a:latin typeface="Consolas" panose="020B0609020204030204" pitchFamily="49" charset="0"/>
                <a:cs typeface="Consolas" panose="020B0609020204030204" pitchFamily="49" charset="0"/>
              </a:rPr>
              <a:t>pmx_plot_cats</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npde_time</a:t>
            </a:r>
            <a:r>
              <a:rPr lang="en-US" sz="1350" dirty="0">
                <a:solidFill>
                  <a:srgbClr val="4F9A05"/>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endParaRPr lang="en-US" sz="1350" dirty="0">
              <a:cs typeface="Consolas" panose="020B0609020204030204" pitchFamily="49" charset="0"/>
            </a:endParaRPr>
          </a:p>
        </p:txBody>
      </p:sp>
      <p:sp>
        <p:nvSpPr>
          <p:cNvPr id="7" name="Rectangle 6"/>
          <p:cNvSpPr/>
          <p:nvPr/>
        </p:nvSpPr>
        <p:spPr>
          <a:xfrm>
            <a:off x="457200" y="3714751"/>
            <a:ext cx="4286250" cy="507831"/>
          </a:xfrm>
          <a:prstGeom prst="rect">
            <a:avLst/>
          </a:prstGeom>
          <a:solidFill>
            <a:schemeClr val="accent4">
              <a:lumMod val="20000"/>
              <a:lumOff val="80000"/>
            </a:schemeClr>
          </a:solidFill>
        </p:spPr>
        <p:txBody>
          <a:bodyPr wrap="square">
            <a:spAutoFit/>
          </a:bodyPr>
          <a:lstStyle/>
          <a:p>
            <a:r>
              <a:rPr lang="en-US" sz="1350" b="1" dirty="0" err="1">
                <a:solidFill>
                  <a:schemeClr val="accent1">
                    <a:lumMod val="75000"/>
                  </a:schemeClr>
                </a:solidFill>
                <a:latin typeface="Consolas" panose="020B0609020204030204" pitchFamily="49" charset="0"/>
                <a:cs typeface="Consolas" panose="020B0609020204030204" pitchFamily="49" charset="0"/>
              </a:rPr>
              <a:t>pmx_plot_npde_time</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a:t>
            </a:r>
          </a:p>
          <a:p>
            <a:pPr marL="166688"/>
            <a:r>
              <a:rPr lang="en-US" sz="1350" dirty="0" err="1">
                <a:solidFill>
                  <a:schemeClr val="accent1">
                    <a:lumMod val="75000"/>
                  </a:schemeClr>
                </a:solidFill>
                <a:latin typeface="Consolas" panose="020B0609020204030204" pitchFamily="49" charset="0"/>
                <a:cs typeface="Consolas" panose="020B0609020204030204" pitchFamily="49" charset="0"/>
              </a:rPr>
              <a:t>strat.facet</a:t>
            </a:r>
            <a:r>
              <a:rPr lang="en-US" sz="1350" dirty="0">
                <a:latin typeface="Consolas" panose="020B0609020204030204" pitchFamily="49" charset="0"/>
                <a:cs typeface="Consolas" panose="020B0609020204030204" pitchFamily="49" charset="0"/>
              </a:rPr>
              <a:t> = STUD~SEX)</a:t>
            </a:r>
            <a:endParaRPr lang="en-US" sz="1350" dirty="0"/>
          </a:p>
        </p:txBody>
      </p:sp>
      <p:pic>
        <p:nvPicPr>
          <p:cNvPr id="8" name="Picture 7"/>
          <p:cNvPicPr>
            <a:picLocks noChangeAspect="1"/>
          </p:cNvPicPr>
          <p:nvPr/>
        </p:nvPicPr>
        <p:blipFill rotWithShape="1">
          <a:blip r:embed="rId2"/>
          <a:srcRect l="7258" t="7051" r="2029" b="8842"/>
          <a:stretch/>
        </p:blipFill>
        <p:spPr>
          <a:xfrm>
            <a:off x="5715000" y="150948"/>
            <a:ext cx="2857500" cy="222885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3"/>
          <a:srcRect t="6623" b="6880"/>
          <a:stretch/>
        </p:blipFill>
        <p:spPr>
          <a:xfrm>
            <a:off x="5715000" y="2464478"/>
            <a:ext cx="2835714" cy="2514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59708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a:xfrm>
            <a:off x="457200" y="800100"/>
            <a:ext cx="4229100" cy="372618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filtering</a:t>
            </a:r>
            <a:r>
              <a:rPr lang="en-US" sz="1500" u="sng" dirty="0">
                <a:cs typeface="Consolas" panose="020B0609020204030204" pitchFamily="49" charset="0"/>
              </a:rPr>
              <a:t> the data:</a:t>
            </a:r>
          </a:p>
          <a:p>
            <a:pPr marL="342900" indent="-342900">
              <a:buFont typeface="+mj-lt"/>
              <a:buAutoNum type="arabicPeriod"/>
            </a:pPr>
            <a:r>
              <a:rPr lang="en-US" sz="1500" dirty="0">
                <a:cs typeface="Consolas" panose="020B0609020204030204" pitchFamily="49" charset="0"/>
              </a:rPr>
              <a:t>Locally, at the level of a plot:</a:t>
            </a:r>
          </a:p>
          <a:p>
            <a:pPr marL="342900" indent="-342900">
              <a:spcBef>
                <a:spcPts val="10800"/>
              </a:spcBef>
              <a:buFont typeface="+mj-lt"/>
              <a:buAutoNum type="arabicPeriod"/>
            </a:pPr>
            <a:r>
              <a:rPr lang="en-US" sz="1500" dirty="0">
                <a:cs typeface="Consolas" panose="020B0609020204030204" pitchFamily="49" charset="0"/>
              </a:rPr>
              <a:t>Globally, at the level of the Controller, affecting all subsequent plots: </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64</a:t>
            </a:fld>
            <a:endParaRPr lang="uk-UA" dirty="0"/>
          </a:p>
        </p:txBody>
      </p:sp>
      <p:sp>
        <p:nvSpPr>
          <p:cNvPr id="6" name="Rectangle 5"/>
          <p:cNvSpPr/>
          <p:nvPr/>
        </p:nvSpPr>
        <p:spPr>
          <a:xfrm>
            <a:off x="525133" y="1571626"/>
            <a:ext cx="5113667" cy="50783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r>
              <a:rPr lang="en-US" sz="1350" dirty="0">
                <a:latin typeface="Consolas" panose="020B0609020204030204" pitchFamily="49" charset="0"/>
                <a:cs typeface="Consolas" panose="020B0609020204030204" pitchFamily="49" charset="0"/>
              </a:rPr>
              <a:t>(filter = DV &gt; mean(DV) &amp; PRED &lt; median(PRED))</a:t>
            </a:r>
            <a:endParaRPr lang="en-US" sz="1350" dirty="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5838977" y="107390"/>
            <a:ext cx="2850000" cy="239285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25133" y="3629748"/>
            <a:ext cx="5113667" cy="71558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%&gt;% </a:t>
            </a:r>
            <a:r>
              <a:rPr lang="en-US" sz="1350" b="1" dirty="0" err="1">
                <a:solidFill>
                  <a:schemeClr val="accent1">
                    <a:lumMod val="75000"/>
                  </a:schemeClr>
                </a:solidFill>
                <a:latin typeface="Consolas" panose="020B0609020204030204" pitchFamily="49" charset="0"/>
                <a:cs typeface="Consolas" panose="020B0609020204030204" pitchFamily="49" charset="0"/>
              </a:rPr>
              <a:t>pmx_filter</a:t>
            </a:r>
            <a:r>
              <a:rPr lang="en-US" sz="1350" dirty="0">
                <a:solidFill>
                  <a:schemeClr val="accent1">
                    <a:lumMod val="75000"/>
                  </a:schemeClr>
                </a:solidFill>
                <a:latin typeface="Consolas" panose="020B0609020204030204" pitchFamily="49" charset="0"/>
                <a:cs typeface="Consolas" panose="020B0609020204030204" pitchFamily="49" charset="0"/>
              </a:rPr>
              <a:t>(</a:t>
            </a:r>
            <a:r>
              <a:rPr lang="en-US" sz="1350" dirty="0" err="1">
                <a:solidFill>
                  <a:schemeClr val="accent1">
                    <a:lumMod val="75000"/>
                  </a:schemeClr>
                </a:solidFill>
                <a:latin typeface="Consolas" panose="020B0609020204030204" pitchFamily="49" charset="0"/>
                <a:cs typeface="Consolas" panose="020B0609020204030204" pitchFamily="49" charset="0"/>
              </a:rPr>
              <a:t>data_set</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a:t>
            </a:r>
            <a:r>
              <a:rPr lang="en-US" sz="1350" dirty="0">
                <a:solidFill>
                  <a:schemeClr val="accent1">
                    <a:lumMod val="75000"/>
                  </a:schemeClr>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prediction"</a:t>
            </a:r>
            <a:r>
              <a:rPr lang="en-US" sz="1350" dirty="0" err="1">
                <a:latin typeface="Consolas" panose="020B0609020204030204" pitchFamily="49" charset="0"/>
                <a:cs typeface="Consolas" panose="020B0609020204030204" pitchFamily="49" charset="0"/>
              </a:rPr>
              <a:t>,ID</a:t>
            </a:r>
            <a:r>
              <a:rPr lang="en-US" sz="1350" dirty="0">
                <a:latin typeface="Consolas" panose="020B0609020204030204" pitchFamily="49" charset="0"/>
                <a:cs typeface="Consolas" panose="020B0609020204030204" pitchFamily="49" charset="0"/>
              </a:rPr>
              <a:t> == 5 &amp; TIME &gt; 2)</a:t>
            </a:r>
          </a:p>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endParaRPr lang="en-US" sz="1350" dirty="0"/>
          </a:p>
        </p:txBody>
      </p:sp>
      <p:pic>
        <p:nvPicPr>
          <p:cNvPr id="10" name="Picture 9"/>
          <p:cNvPicPr>
            <a:picLocks noChangeAspect="1"/>
          </p:cNvPicPr>
          <p:nvPr/>
        </p:nvPicPr>
        <p:blipFill>
          <a:blip r:embed="rId3"/>
          <a:stretch>
            <a:fillRect/>
          </a:stretch>
        </p:blipFill>
        <p:spPr>
          <a:xfrm>
            <a:off x="5836800" y="2663231"/>
            <a:ext cx="2850000" cy="2392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66875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available features</a:t>
            </a:r>
            <a:endParaRPr lang="en-US" dirty="0"/>
          </a:p>
        </p:txBody>
      </p:sp>
      <p:sp>
        <p:nvSpPr>
          <p:cNvPr id="3" name="Content Placeholder 2"/>
          <p:cNvSpPr>
            <a:spLocks noGrp="1"/>
          </p:cNvSpPr>
          <p:nvPr>
            <p:ph idx="1"/>
          </p:nvPr>
        </p:nvSpPr>
        <p:spPr>
          <a:xfrm>
            <a:off x="457200" y="1257300"/>
            <a:ext cx="8229600" cy="3268980"/>
          </a:xfrm>
        </p:spPr>
        <p:txBody>
          <a:bodyPr/>
          <a:lstStyle/>
          <a:p>
            <a:r>
              <a:rPr lang="en-US" dirty="0" smtClean="0"/>
              <a:t>More features are available in the package:</a:t>
            </a:r>
          </a:p>
          <a:p>
            <a:pPr lvl="1"/>
            <a:r>
              <a:rPr lang="en-US" dirty="0" smtClean="0"/>
              <a:t>BLQ (see hands-on)</a:t>
            </a:r>
          </a:p>
          <a:p>
            <a:pPr lvl="1"/>
            <a:r>
              <a:rPr lang="en-US" dirty="0" smtClean="0"/>
              <a:t>Shrinkage</a:t>
            </a:r>
          </a:p>
          <a:p>
            <a:r>
              <a:rPr lang="en-US" dirty="0" smtClean="0"/>
              <a:t>For info on the above, see backup slides and/or read the vignette and the help.</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65</a:t>
            </a:fld>
            <a:endParaRPr lang="uk-UA" dirty="0"/>
          </a:p>
        </p:txBody>
      </p:sp>
    </p:spTree>
    <p:extLst>
      <p:ext uri="{BB962C8B-B14F-4D97-AF65-F5344CB8AC3E}">
        <p14:creationId xmlns:p14="http://schemas.microsoft.com/office/powerpoint/2010/main" val="29681177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6" name="Content Placeholder 5"/>
          <p:cNvSpPr>
            <a:spLocks noGrp="1"/>
          </p:cNvSpPr>
          <p:nvPr>
            <p:ph idx="1"/>
          </p:nvPr>
        </p:nvSpPr>
        <p:spPr>
          <a:xfrm>
            <a:off x="457200" y="914400"/>
            <a:ext cx="7029450" cy="3611880"/>
          </a:xfrm>
        </p:spPr>
        <p:txBody>
          <a:bodyPr>
            <a:normAutofit fontScale="77500" lnSpcReduction="20000"/>
          </a:bodyPr>
          <a:lstStyle/>
          <a:p>
            <a:pPr marL="342900" indent="-342900"/>
            <a:r>
              <a:rPr lang="en-US" dirty="0" smtClean="0"/>
              <a:t>Introduction</a:t>
            </a:r>
          </a:p>
          <a:p>
            <a:pPr marL="342900" indent="-342900"/>
            <a:r>
              <a:rPr lang="en-US" dirty="0"/>
              <a:t>Monolix requirements (tasks to perform</a:t>
            </a:r>
            <a:r>
              <a:rPr lang="en-US" dirty="0" smtClean="0"/>
              <a:t>)</a:t>
            </a:r>
          </a:p>
          <a:p>
            <a:pPr marL="342900" indent="-342900"/>
            <a:r>
              <a:rPr lang="en-US" dirty="0" smtClean="0"/>
              <a:t>Installation</a:t>
            </a:r>
          </a:p>
          <a:p>
            <a:pPr marL="342900" indent="-342900"/>
            <a:r>
              <a:rPr lang="en-US" dirty="0" smtClean="0"/>
              <a:t>Architecture</a:t>
            </a:r>
          </a:p>
          <a:p>
            <a:pPr marL="342900" indent="-342900"/>
            <a:r>
              <a:rPr lang="en-US" dirty="0" smtClean="0"/>
              <a:t>Built-in example and default plots</a:t>
            </a:r>
          </a:p>
          <a:p>
            <a:pPr marL="342900" indent="-342900"/>
            <a:r>
              <a:rPr lang="en-US" dirty="0"/>
              <a:t>Report </a:t>
            </a:r>
            <a:r>
              <a:rPr lang="en-US" dirty="0" smtClean="0"/>
              <a:t>generation</a:t>
            </a:r>
          </a:p>
          <a:p>
            <a:pPr marL="342900" indent="-342900"/>
            <a:r>
              <a:rPr lang="en-US" dirty="0" smtClean="0"/>
              <a:t>Advanced Controller creation</a:t>
            </a:r>
          </a:p>
          <a:p>
            <a:pPr lvl="1"/>
            <a:r>
              <a:rPr lang="en-US" dirty="0" smtClean="0"/>
              <a:t>Single endpoint models</a:t>
            </a:r>
          </a:p>
          <a:p>
            <a:pPr lvl="1"/>
            <a:r>
              <a:rPr lang="en-US" dirty="0" smtClean="0"/>
              <a:t>Multiple endpoint models</a:t>
            </a:r>
          </a:p>
          <a:p>
            <a:pPr lvl="1"/>
            <a:r>
              <a:rPr lang="en-US" dirty="0" smtClean="0"/>
              <a:t>Models with covariates</a:t>
            </a:r>
          </a:p>
          <a:p>
            <a:pPr marL="342900" indent="-342900"/>
            <a:r>
              <a:rPr lang="en-US" dirty="0"/>
              <a:t>VPC (Visual Predictive Checks</a:t>
            </a:r>
            <a:r>
              <a:rPr lang="en-US" dirty="0" smtClean="0"/>
              <a:t>)</a:t>
            </a:r>
            <a:endParaRPr lang="en-US" dirty="0"/>
          </a:p>
          <a:p>
            <a:pPr marL="342900" indent="-342900"/>
            <a:r>
              <a:rPr lang="en-US" dirty="0" smtClean="0"/>
              <a:t>Plots customization</a:t>
            </a:r>
          </a:p>
          <a:p>
            <a:pPr marL="342900" indent="-342900"/>
            <a:r>
              <a:rPr lang="en-US" dirty="0" smtClean="0"/>
              <a:t>Stratification, filtering and other features</a:t>
            </a:r>
          </a:p>
          <a:p>
            <a:pPr marL="342900" indent="-342900"/>
            <a:r>
              <a:rPr lang="en-US" dirty="0" smtClean="0">
                <a:solidFill>
                  <a:schemeClr val="accent1"/>
                </a:solidFill>
              </a:rPr>
              <a:t>How to provide feedback?</a:t>
            </a:r>
            <a:endParaRPr lang="en-US" dirty="0">
              <a:solidFill>
                <a:schemeClr val="accent1"/>
              </a:solidFill>
            </a:endParaRPr>
          </a:p>
        </p:txBody>
      </p:sp>
      <p:sp>
        <p:nvSpPr>
          <p:cNvPr id="7" name="Footer Placeholder 6"/>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smtClean="0">
                <a:ln>
                  <a:noFill/>
                </a:ln>
                <a:solidFill>
                  <a:srgbClr val="7F7F7F"/>
                </a:solidFill>
                <a:effectLst/>
                <a:uLnTx/>
                <a:uFillTx/>
                <a:latin typeface="Arial" panose="020B0604020202020204"/>
                <a:ea typeface="+mn-ea"/>
                <a:cs typeface="+mn-cs"/>
              </a:rPr>
              <a:t> | ggPMX | Public</a:t>
            </a:r>
            <a:endParaRPr kumimoji="0" lang="en-US"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8" name="Slide Number Placeholder 7"/>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7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uk-UA" sz="7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983076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provide feedback?</a:t>
            </a:r>
            <a:endParaRPr lang="en-US" dirty="0"/>
          </a:p>
        </p:txBody>
      </p:sp>
      <p:sp>
        <p:nvSpPr>
          <p:cNvPr id="3" name="Content Placeholder 2"/>
          <p:cNvSpPr>
            <a:spLocks noGrp="1"/>
          </p:cNvSpPr>
          <p:nvPr>
            <p:ph idx="1"/>
          </p:nvPr>
        </p:nvSpPr>
        <p:spPr/>
        <p:txBody>
          <a:bodyPr/>
          <a:lstStyle/>
          <a:p>
            <a:pPr algn="just"/>
            <a:r>
              <a:rPr lang="en-US" dirty="0" smtClean="0"/>
              <a:t>If you find a bug or if you would like to suggest improvements, please submit a ticket on GitHub </a:t>
            </a:r>
          </a:p>
          <a:p>
            <a:pPr marL="0" indent="0" algn="just">
              <a:buNone/>
            </a:pPr>
            <a:r>
              <a:rPr lang="en-US" dirty="0" smtClean="0">
                <a:solidFill>
                  <a:schemeClr val="accent2"/>
                </a:solidFill>
                <a:hlinkClick r:id="rId2"/>
              </a:rPr>
              <a:t>https</a:t>
            </a:r>
            <a:r>
              <a:rPr lang="en-US" dirty="0">
                <a:solidFill>
                  <a:schemeClr val="accent2"/>
                </a:solidFill>
                <a:hlinkClick r:id="rId2"/>
              </a:rPr>
              <a:t>://</a:t>
            </a:r>
            <a:r>
              <a:rPr lang="en-US" dirty="0" smtClean="0">
                <a:solidFill>
                  <a:schemeClr val="accent2"/>
                </a:solidFill>
                <a:hlinkClick r:id="rId2"/>
              </a:rPr>
              <a:t>github.com/ggPMXdevelopment/ggPMX</a:t>
            </a:r>
            <a:endParaRPr lang="en-US" dirty="0" smtClean="0">
              <a:solidFill>
                <a:schemeClr val="accent2"/>
              </a:solidFill>
            </a:endParaRPr>
          </a:p>
          <a:p>
            <a:pPr algn="just">
              <a:buFont typeface="Wingdings" panose="05000000000000000000" pitchFamily="2" charset="2"/>
              <a:buChar char="§"/>
            </a:pPr>
            <a:r>
              <a:rPr lang="en-US" dirty="0" smtClean="0"/>
              <a:t>Fill-out the Gizmo Survey to provide your feedback on the workshop</a:t>
            </a:r>
          </a:p>
          <a:p>
            <a:pPr marL="0" indent="0" algn="just">
              <a:buNone/>
            </a:pPr>
            <a:r>
              <a:rPr lang="en-US" u="sng" dirty="0" smtClean="0">
                <a:hlinkClick r:id="rId3"/>
              </a:rPr>
              <a:t>https://www.surveygizmo.eu/s3/90150006/ggPMX-PAGE-Training-Survey</a:t>
            </a:r>
            <a:endParaRPr lang="en-US" b="1" dirty="0" smtClean="0"/>
          </a:p>
          <a:p>
            <a:pPr marL="0" indent="0" algn="just">
              <a:buNone/>
            </a:pPr>
            <a:endParaRPr lang="en-US" dirty="0" smtClean="0"/>
          </a:p>
          <a:p>
            <a:pPr marL="0" indent="0" algn="just">
              <a:buNone/>
            </a:pPr>
            <a:endParaRPr lang="en-US" dirty="0" smtClean="0"/>
          </a:p>
        </p:txBody>
      </p:sp>
      <p:sp>
        <p:nvSpPr>
          <p:cNvPr id="4" name="Footer Placeholder 3"/>
          <p:cNvSpPr>
            <a:spLocks noGrp="1"/>
          </p:cNvSpPr>
          <p:nvPr>
            <p:ph type="ftr" sz="quarter" idx="10"/>
          </p:nvPr>
        </p:nvSpPr>
        <p:spPr>
          <a:xfrm>
            <a:off x="694509" y="4919472"/>
            <a:ext cx="3792538" cy="228600"/>
          </a:xfrm>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67</a:t>
            </a:fld>
            <a:endParaRPr lang="uk-UA" dirty="0"/>
          </a:p>
        </p:txBody>
      </p:sp>
    </p:spTree>
    <p:extLst>
      <p:ext uri="{BB962C8B-B14F-4D97-AF65-F5344CB8AC3E}">
        <p14:creationId xmlns:p14="http://schemas.microsoft.com/office/powerpoint/2010/main" val="28550827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Amine Gassem</a:t>
            </a:r>
          </a:p>
          <a:p>
            <a:r>
              <a:rPr lang="en-US" dirty="0" smtClean="0"/>
              <a:t>Christian Bartels</a:t>
            </a:r>
          </a:p>
          <a:p>
            <a:r>
              <a:rPr lang="en-US" dirty="0" smtClean="0"/>
              <a:t>Thomas Dumortier</a:t>
            </a:r>
          </a:p>
          <a:p>
            <a:r>
              <a:rPr lang="en-US" dirty="0"/>
              <a:t>Souvik </a:t>
            </a:r>
            <a:r>
              <a:rPr lang="en-US" dirty="0" smtClean="0"/>
              <a:t>Bhattacharya</a:t>
            </a:r>
          </a:p>
          <a:p>
            <a:r>
              <a:rPr lang="en-US" dirty="0" smtClean="0"/>
              <a:t>Inga Ludwig</a:t>
            </a:r>
          </a:p>
          <a:p>
            <a:r>
              <a:rPr lang="en-US" dirty="0" smtClean="0"/>
              <a:t>Ines Paule</a:t>
            </a:r>
          </a:p>
          <a:p>
            <a:r>
              <a:rPr lang="en-US" dirty="0" smtClean="0"/>
              <a:t>Didier Renard</a:t>
            </a:r>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68</a:t>
            </a:fld>
            <a:endParaRPr lang="uk-UA" dirty="0"/>
          </a:p>
        </p:txBody>
      </p:sp>
    </p:spTree>
    <p:extLst>
      <p:ext uri="{BB962C8B-B14F-4D97-AF65-F5344CB8AC3E}">
        <p14:creationId xmlns:p14="http://schemas.microsoft.com/office/powerpoint/2010/main" val="42677021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features</a:t>
            </a:r>
            <a:endParaRPr lang="en-US" dirty="0"/>
          </a:p>
        </p:txBody>
      </p:sp>
      <p:sp>
        <p:nvSpPr>
          <p:cNvPr id="3" name="Content Placeholder 2"/>
          <p:cNvSpPr>
            <a:spLocks noGrp="1"/>
          </p:cNvSpPr>
          <p:nvPr>
            <p:ph idx="1"/>
          </p:nvPr>
        </p:nvSpPr>
        <p:spPr>
          <a:xfrm>
            <a:off x="457200" y="1178378"/>
            <a:ext cx="8229600" cy="2479222"/>
          </a:xfrm>
        </p:spPr>
        <p:txBody>
          <a:bodyPr>
            <a:normAutofit/>
          </a:bodyPr>
          <a:lstStyle/>
          <a:p>
            <a:pPr marL="0" indent="0" algn="just">
              <a:buNone/>
            </a:pPr>
            <a:r>
              <a:rPr lang="en-US" dirty="0" smtClean="0"/>
              <a:t>R Library </a:t>
            </a:r>
            <a:r>
              <a:rPr lang="en-US" dirty="0"/>
              <a:t>of </a:t>
            </a:r>
            <a:r>
              <a:rPr lang="en-US" b="1" dirty="0"/>
              <a:t>diagnostic plots</a:t>
            </a:r>
            <a:r>
              <a:rPr lang="en-US" dirty="0"/>
              <a:t> for nonlinear mixed-effects model building and evaluation:</a:t>
            </a:r>
          </a:p>
          <a:p>
            <a:pPr marL="135000" indent="-135000" algn="just"/>
            <a:r>
              <a:rPr lang="en-US" b="1" dirty="0">
                <a:solidFill>
                  <a:schemeClr val="accent1"/>
                </a:solidFill>
              </a:rPr>
              <a:t>Consistent</a:t>
            </a:r>
            <a:r>
              <a:rPr lang="en-US" dirty="0">
                <a:solidFill>
                  <a:schemeClr val="accent1"/>
                </a:solidFill>
              </a:rPr>
              <a:t>, </a:t>
            </a:r>
            <a:r>
              <a:rPr lang="en-US" b="1" dirty="0">
                <a:solidFill>
                  <a:schemeClr val="accent1"/>
                </a:solidFill>
              </a:rPr>
              <a:t>reproducible</a:t>
            </a:r>
            <a:r>
              <a:rPr lang="en-US" dirty="0">
                <a:solidFill>
                  <a:schemeClr val="accent1"/>
                </a:solidFill>
              </a:rPr>
              <a:t> </a:t>
            </a:r>
            <a:r>
              <a:rPr lang="en-US" dirty="0"/>
              <a:t>and </a:t>
            </a:r>
            <a:r>
              <a:rPr lang="en-US" b="1" dirty="0">
                <a:solidFill>
                  <a:schemeClr val="accent1"/>
                </a:solidFill>
              </a:rPr>
              <a:t>efficient</a:t>
            </a:r>
            <a:r>
              <a:rPr lang="en-US" dirty="0"/>
              <a:t> workflow</a:t>
            </a:r>
          </a:p>
          <a:p>
            <a:pPr marL="135000" indent="-135000" algn="just"/>
            <a:r>
              <a:rPr lang="en-US" dirty="0"/>
              <a:t>High quality graphics, ready-to-use in </a:t>
            </a:r>
            <a:r>
              <a:rPr lang="en-US" b="1" dirty="0">
                <a:solidFill>
                  <a:schemeClr val="accent1"/>
                </a:solidFill>
              </a:rPr>
              <a:t>submission documents and publications</a:t>
            </a:r>
            <a:endParaRPr lang="en-US" dirty="0">
              <a:solidFill>
                <a:schemeClr val="accent1"/>
              </a:solidFill>
            </a:endParaRPr>
          </a:p>
          <a:p>
            <a:pPr marL="135000" indent="-135000" algn="just"/>
            <a:r>
              <a:rPr lang="en-US" dirty="0"/>
              <a:t>Advanced Features for </a:t>
            </a:r>
            <a:r>
              <a:rPr lang="en-US" b="1" dirty="0">
                <a:solidFill>
                  <a:schemeClr val="accent1"/>
                </a:solidFill>
              </a:rPr>
              <a:t>customization</a:t>
            </a:r>
            <a:r>
              <a:rPr lang="en-US" dirty="0"/>
              <a:t> and </a:t>
            </a:r>
            <a:r>
              <a:rPr lang="en-US" b="1" dirty="0">
                <a:solidFill>
                  <a:schemeClr val="accent1"/>
                </a:solidFill>
              </a:rPr>
              <a:t>stratification</a:t>
            </a:r>
            <a:endParaRPr lang="en-US" dirty="0">
              <a:solidFill>
                <a:schemeClr val="accent1"/>
              </a:solidFill>
            </a:endParaRPr>
          </a:p>
          <a:p>
            <a:pPr marL="135000" indent="-135000" algn="just"/>
            <a:r>
              <a:rPr lang="en-US" b="1" dirty="0" smtClean="0">
                <a:solidFill>
                  <a:schemeClr val="accent1"/>
                </a:solidFill>
              </a:rPr>
              <a:t>Automated </a:t>
            </a:r>
            <a:r>
              <a:rPr lang="en-US" b="1" dirty="0">
                <a:solidFill>
                  <a:schemeClr val="accent1"/>
                </a:solidFill>
              </a:rPr>
              <a:t>generation </a:t>
            </a:r>
            <a:r>
              <a:rPr lang="en-US" dirty="0"/>
              <a:t>of PDF, Word or PNG outputs for reporting </a:t>
            </a:r>
            <a:r>
              <a:rPr lang="en-US" dirty="0" smtClean="0"/>
              <a:t>purpose</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69</a:t>
            </a:fld>
            <a:endParaRPr lang="uk-UA" dirty="0"/>
          </a:p>
        </p:txBody>
      </p:sp>
    </p:spTree>
    <p:extLst>
      <p:ext uri="{BB962C8B-B14F-4D97-AF65-F5344CB8AC3E}">
        <p14:creationId xmlns:p14="http://schemas.microsoft.com/office/powerpoint/2010/main" val="1640153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1800" dirty="0" err="1"/>
              <a:t>ggPMX</a:t>
            </a:r>
            <a:r>
              <a:rPr lang="en-US" sz="1800" dirty="0"/>
              <a:t> - R package for model diagnostics</a:t>
            </a:r>
          </a:p>
        </p:txBody>
      </p:sp>
      <p:sp>
        <p:nvSpPr>
          <p:cNvPr id="4" name="Freeform 3"/>
          <p:cNvSpPr/>
          <p:nvPr/>
        </p:nvSpPr>
        <p:spPr>
          <a:xfrm>
            <a:off x="609600" y="973359"/>
            <a:ext cx="1123575" cy="804822"/>
          </a:xfrm>
          <a:custGeom>
            <a:avLst/>
            <a:gdLst>
              <a:gd name="connsiteX0" fmla="*/ 0 w 992364"/>
              <a:gd name="connsiteY0" fmla="*/ 0 h 888832"/>
              <a:gd name="connsiteX1" fmla="*/ 547948 w 992364"/>
              <a:gd name="connsiteY1" fmla="*/ 0 h 888832"/>
              <a:gd name="connsiteX2" fmla="*/ 992364 w 992364"/>
              <a:gd name="connsiteY2" fmla="*/ 444416 h 888832"/>
              <a:gd name="connsiteX3" fmla="*/ 547948 w 992364"/>
              <a:gd name="connsiteY3" fmla="*/ 888832 h 888832"/>
              <a:gd name="connsiteX4" fmla="*/ 0 w 992364"/>
              <a:gd name="connsiteY4" fmla="*/ 888832 h 888832"/>
              <a:gd name="connsiteX5" fmla="*/ 444416 w 992364"/>
              <a:gd name="connsiteY5" fmla="*/ 444416 h 888832"/>
              <a:gd name="connsiteX6" fmla="*/ 0 w 992364"/>
              <a:gd name="connsiteY6" fmla="*/ 0 h 88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364" h="888832">
                <a:moveTo>
                  <a:pt x="992363" y="0"/>
                </a:moveTo>
                <a:lnTo>
                  <a:pt x="992363" y="490781"/>
                </a:lnTo>
                <a:lnTo>
                  <a:pt x="496182" y="888832"/>
                </a:lnTo>
                <a:lnTo>
                  <a:pt x="1" y="490781"/>
                </a:lnTo>
                <a:lnTo>
                  <a:pt x="1" y="0"/>
                </a:lnTo>
                <a:lnTo>
                  <a:pt x="496182" y="398051"/>
                </a:lnTo>
                <a:lnTo>
                  <a:pt x="992363"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341885" rIns="8573" bIns="341885" numCol="1" spcCol="1270" anchor="ctr" anchorCtr="0">
            <a:noAutofit/>
          </a:bodyPr>
          <a:lstStyle/>
          <a:p>
            <a:pPr algn="ctr" defTabSz="600075">
              <a:lnSpc>
                <a:spcPct val="90000"/>
              </a:lnSpc>
              <a:spcBef>
                <a:spcPct val="0"/>
              </a:spcBef>
              <a:spcAft>
                <a:spcPct val="35000"/>
              </a:spcAft>
            </a:pPr>
            <a:r>
              <a:rPr lang="en-US" sz="1350" dirty="0"/>
              <a:t>Why</a:t>
            </a:r>
          </a:p>
        </p:txBody>
      </p:sp>
      <p:sp>
        <p:nvSpPr>
          <p:cNvPr id="6" name="Freeform 5"/>
          <p:cNvSpPr/>
          <p:nvPr/>
        </p:nvSpPr>
        <p:spPr>
          <a:xfrm>
            <a:off x="1803009" y="1002659"/>
            <a:ext cx="6883789" cy="484032"/>
          </a:xfrm>
          <a:custGeom>
            <a:avLst/>
            <a:gdLst>
              <a:gd name="connsiteX0" fmla="*/ 107565 w 645376"/>
              <a:gd name="connsiteY0" fmla="*/ 0 h 7839744"/>
              <a:gd name="connsiteX1" fmla="*/ 537811 w 645376"/>
              <a:gd name="connsiteY1" fmla="*/ 0 h 7839744"/>
              <a:gd name="connsiteX2" fmla="*/ 645376 w 645376"/>
              <a:gd name="connsiteY2" fmla="*/ 107565 h 7839744"/>
              <a:gd name="connsiteX3" fmla="*/ 645376 w 645376"/>
              <a:gd name="connsiteY3" fmla="*/ 7839744 h 7839744"/>
              <a:gd name="connsiteX4" fmla="*/ 645376 w 645376"/>
              <a:gd name="connsiteY4" fmla="*/ 7839744 h 7839744"/>
              <a:gd name="connsiteX5" fmla="*/ 0 w 645376"/>
              <a:gd name="connsiteY5" fmla="*/ 7839744 h 7839744"/>
              <a:gd name="connsiteX6" fmla="*/ 0 w 645376"/>
              <a:gd name="connsiteY6" fmla="*/ 7839744 h 7839744"/>
              <a:gd name="connsiteX7" fmla="*/ 0 w 645376"/>
              <a:gd name="connsiteY7" fmla="*/ 107565 h 7839744"/>
              <a:gd name="connsiteX8" fmla="*/ 107565 w 645376"/>
              <a:gd name="connsiteY8" fmla="*/ 0 h 783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376" h="7839744">
                <a:moveTo>
                  <a:pt x="645376" y="1306652"/>
                </a:moveTo>
                <a:lnTo>
                  <a:pt x="645376" y="6533092"/>
                </a:lnTo>
                <a:cubicBezTo>
                  <a:pt x="645376" y="7254742"/>
                  <a:pt x="641412" y="7839744"/>
                  <a:pt x="636521" y="7839744"/>
                </a:cubicBezTo>
                <a:lnTo>
                  <a:pt x="0" y="7839744"/>
                </a:lnTo>
                <a:lnTo>
                  <a:pt x="0" y="7839744"/>
                </a:lnTo>
                <a:lnTo>
                  <a:pt x="0" y="0"/>
                </a:lnTo>
                <a:lnTo>
                  <a:pt x="0" y="0"/>
                </a:lnTo>
                <a:lnTo>
                  <a:pt x="636521" y="0"/>
                </a:lnTo>
                <a:cubicBezTo>
                  <a:pt x="641412" y="0"/>
                  <a:pt x="645376" y="585002"/>
                  <a:pt x="645376" y="1306652"/>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45" tIns="31248" rIns="31248" bIns="31250" numCol="1" spcCol="1270" anchor="ctr" anchorCtr="0">
            <a:noAutofit/>
          </a:bodyPr>
          <a:lstStyle/>
          <a:p>
            <a:pPr marL="128588" lvl="1" indent="-128588" defTabSz="533400">
              <a:lnSpc>
                <a:spcPct val="90000"/>
              </a:lnSpc>
              <a:spcBef>
                <a:spcPct val="0"/>
              </a:spcBef>
              <a:spcAft>
                <a:spcPct val="15000"/>
              </a:spcAft>
              <a:buChar char="••"/>
            </a:pPr>
            <a:r>
              <a:rPr lang="en-US" sz="1400" dirty="0"/>
              <a:t>No standard tools to support evaluation of nonlinear mixed effect models within the Pharmacometrics (PMX) across different </a:t>
            </a:r>
            <a:r>
              <a:rPr lang="en-US" sz="1400" dirty="0" err="1"/>
              <a:t>softwares</a:t>
            </a:r>
            <a:r>
              <a:rPr lang="en-US" sz="1400" dirty="0"/>
              <a:t> (Monolix, NONMEM, </a:t>
            </a:r>
            <a:r>
              <a:rPr lang="en-US" sz="1400" dirty="0" err="1"/>
              <a:t>nlmxir</a:t>
            </a:r>
            <a:r>
              <a:rPr lang="en-US" sz="1400" dirty="0"/>
              <a:t>)</a:t>
            </a:r>
          </a:p>
        </p:txBody>
      </p:sp>
      <p:sp>
        <p:nvSpPr>
          <p:cNvPr id="9" name="Freeform 8"/>
          <p:cNvSpPr/>
          <p:nvPr/>
        </p:nvSpPr>
        <p:spPr>
          <a:xfrm>
            <a:off x="609600" y="1628951"/>
            <a:ext cx="1123575" cy="804822"/>
          </a:xfrm>
          <a:custGeom>
            <a:avLst/>
            <a:gdLst>
              <a:gd name="connsiteX0" fmla="*/ 0 w 992364"/>
              <a:gd name="connsiteY0" fmla="*/ 0 h 888832"/>
              <a:gd name="connsiteX1" fmla="*/ 547948 w 992364"/>
              <a:gd name="connsiteY1" fmla="*/ 0 h 888832"/>
              <a:gd name="connsiteX2" fmla="*/ 992364 w 992364"/>
              <a:gd name="connsiteY2" fmla="*/ 444416 h 888832"/>
              <a:gd name="connsiteX3" fmla="*/ 547948 w 992364"/>
              <a:gd name="connsiteY3" fmla="*/ 888832 h 888832"/>
              <a:gd name="connsiteX4" fmla="*/ 0 w 992364"/>
              <a:gd name="connsiteY4" fmla="*/ 888832 h 888832"/>
              <a:gd name="connsiteX5" fmla="*/ 444416 w 992364"/>
              <a:gd name="connsiteY5" fmla="*/ 444416 h 888832"/>
              <a:gd name="connsiteX6" fmla="*/ 0 w 992364"/>
              <a:gd name="connsiteY6" fmla="*/ 0 h 88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364" h="888832">
                <a:moveTo>
                  <a:pt x="992363" y="0"/>
                </a:moveTo>
                <a:lnTo>
                  <a:pt x="992363" y="490781"/>
                </a:lnTo>
                <a:lnTo>
                  <a:pt x="496182" y="888832"/>
                </a:lnTo>
                <a:lnTo>
                  <a:pt x="1" y="490781"/>
                </a:lnTo>
                <a:lnTo>
                  <a:pt x="1" y="0"/>
                </a:lnTo>
                <a:lnTo>
                  <a:pt x="496182" y="398051"/>
                </a:lnTo>
                <a:lnTo>
                  <a:pt x="992363"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341885" rIns="8573" bIns="341885" numCol="1" spcCol="1270" anchor="ctr" anchorCtr="0">
            <a:noAutofit/>
          </a:bodyPr>
          <a:lstStyle/>
          <a:p>
            <a:pPr algn="ctr" defTabSz="600075">
              <a:lnSpc>
                <a:spcPct val="90000"/>
              </a:lnSpc>
              <a:spcBef>
                <a:spcPct val="0"/>
              </a:spcBef>
              <a:spcAft>
                <a:spcPct val="35000"/>
              </a:spcAft>
            </a:pPr>
            <a:r>
              <a:rPr lang="en-US" sz="1350" dirty="0"/>
              <a:t>What</a:t>
            </a:r>
          </a:p>
        </p:txBody>
      </p:sp>
      <p:sp>
        <p:nvSpPr>
          <p:cNvPr id="10" name="Freeform 9"/>
          <p:cNvSpPr/>
          <p:nvPr/>
        </p:nvSpPr>
        <p:spPr>
          <a:xfrm>
            <a:off x="1803010" y="1677869"/>
            <a:ext cx="6883790" cy="483779"/>
          </a:xfrm>
          <a:custGeom>
            <a:avLst/>
            <a:gdLst>
              <a:gd name="connsiteX0" fmla="*/ 107508 w 645037"/>
              <a:gd name="connsiteY0" fmla="*/ 0 h 7839744"/>
              <a:gd name="connsiteX1" fmla="*/ 537529 w 645037"/>
              <a:gd name="connsiteY1" fmla="*/ 0 h 7839744"/>
              <a:gd name="connsiteX2" fmla="*/ 645037 w 645037"/>
              <a:gd name="connsiteY2" fmla="*/ 107508 h 7839744"/>
              <a:gd name="connsiteX3" fmla="*/ 645037 w 645037"/>
              <a:gd name="connsiteY3" fmla="*/ 7839744 h 7839744"/>
              <a:gd name="connsiteX4" fmla="*/ 645037 w 645037"/>
              <a:gd name="connsiteY4" fmla="*/ 7839744 h 7839744"/>
              <a:gd name="connsiteX5" fmla="*/ 0 w 645037"/>
              <a:gd name="connsiteY5" fmla="*/ 7839744 h 7839744"/>
              <a:gd name="connsiteX6" fmla="*/ 0 w 645037"/>
              <a:gd name="connsiteY6" fmla="*/ 7839744 h 7839744"/>
              <a:gd name="connsiteX7" fmla="*/ 0 w 645037"/>
              <a:gd name="connsiteY7" fmla="*/ 107508 h 7839744"/>
              <a:gd name="connsiteX8" fmla="*/ 107508 w 645037"/>
              <a:gd name="connsiteY8" fmla="*/ 0 h 783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37" h="7839744">
                <a:moveTo>
                  <a:pt x="645037" y="1306650"/>
                </a:moveTo>
                <a:lnTo>
                  <a:pt x="645037" y="6533094"/>
                </a:lnTo>
                <a:cubicBezTo>
                  <a:pt x="645037" y="7254733"/>
                  <a:pt x="641077" y="7839738"/>
                  <a:pt x="636191" y="7839738"/>
                </a:cubicBezTo>
                <a:lnTo>
                  <a:pt x="0" y="7839738"/>
                </a:lnTo>
                <a:lnTo>
                  <a:pt x="0" y="7839738"/>
                </a:lnTo>
                <a:lnTo>
                  <a:pt x="0" y="6"/>
                </a:lnTo>
                <a:lnTo>
                  <a:pt x="0" y="6"/>
                </a:lnTo>
                <a:lnTo>
                  <a:pt x="636191" y="6"/>
                </a:lnTo>
                <a:cubicBezTo>
                  <a:pt x="641077" y="6"/>
                  <a:pt x="645037" y="585011"/>
                  <a:pt x="645037" y="130665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45" tIns="31236" rIns="31236" bIns="31237" numCol="1" spcCol="1270" anchor="ctr" anchorCtr="0">
            <a:noAutofit/>
          </a:bodyPr>
          <a:lstStyle/>
          <a:p>
            <a:pPr marL="128588" lvl="1" indent="-128588" defTabSz="533400">
              <a:lnSpc>
                <a:spcPct val="90000"/>
              </a:lnSpc>
              <a:spcBef>
                <a:spcPct val="0"/>
              </a:spcBef>
              <a:spcAft>
                <a:spcPct val="15000"/>
              </a:spcAft>
              <a:buChar char="••"/>
            </a:pPr>
            <a:r>
              <a:rPr lang="en-US" sz="1400" dirty="0"/>
              <a:t>Develop R package to provide a comprehensive and ‘modern’ set of tool to facilitate efficient diagnostics and reporting of models across different </a:t>
            </a:r>
            <a:r>
              <a:rPr lang="en-US" sz="1400" dirty="0" err="1"/>
              <a:t>softwares</a:t>
            </a:r>
            <a:r>
              <a:rPr lang="en-US" sz="1400" dirty="0"/>
              <a:t> </a:t>
            </a:r>
          </a:p>
        </p:txBody>
      </p:sp>
      <p:sp>
        <p:nvSpPr>
          <p:cNvPr id="14" name="Freeform 13"/>
          <p:cNvSpPr/>
          <p:nvPr/>
        </p:nvSpPr>
        <p:spPr>
          <a:xfrm>
            <a:off x="609600" y="2284543"/>
            <a:ext cx="1123575" cy="804822"/>
          </a:xfrm>
          <a:custGeom>
            <a:avLst/>
            <a:gdLst>
              <a:gd name="connsiteX0" fmla="*/ 0 w 992364"/>
              <a:gd name="connsiteY0" fmla="*/ 0 h 888832"/>
              <a:gd name="connsiteX1" fmla="*/ 547948 w 992364"/>
              <a:gd name="connsiteY1" fmla="*/ 0 h 888832"/>
              <a:gd name="connsiteX2" fmla="*/ 992364 w 992364"/>
              <a:gd name="connsiteY2" fmla="*/ 444416 h 888832"/>
              <a:gd name="connsiteX3" fmla="*/ 547948 w 992364"/>
              <a:gd name="connsiteY3" fmla="*/ 888832 h 888832"/>
              <a:gd name="connsiteX4" fmla="*/ 0 w 992364"/>
              <a:gd name="connsiteY4" fmla="*/ 888832 h 888832"/>
              <a:gd name="connsiteX5" fmla="*/ 444416 w 992364"/>
              <a:gd name="connsiteY5" fmla="*/ 444416 h 888832"/>
              <a:gd name="connsiteX6" fmla="*/ 0 w 992364"/>
              <a:gd name="connsiteY6" fmla="*/ 0 h 88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364" h="888832">
                <a:moveTo>
                  <a:pt x="992363" y="0"/>
                </a:moveTo>
                <a:lnTo>
                  <a:pt x="992363" y="490781"/>
                </a:lnTo>
                <a:lnTo>
                  <a:pt x="496182" y="888832"/>
                </a:lnTo>
                <a:lnTo>
                  <a:pt x="1" y="490781"/>
                </a:lnTo>
                <a:lnTo>
                  <a:pt x="1" y="0"/>
                </a:lnTo>
                <a:lnTo>
                  <a:pt x="496182" y="398051"/>
                </a:lnTo>
                <a:lnTo>
                  <a:pt x="992363"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341885" rIns="8573" bIns="341885" numCol="1" spcCol="1270" anchor="ctr" anchorCtr="0">
            <a:noAutofit/>
          </a:bodyPr>
          <a:lstStyle/>
          <a:p>
            <a:pPr algn="ctr" defTabSz="600075">
              <a:lnSpc>
                <a:spcPct val="90000"/>
              </a:lnSpc>
              <a:spcBef>
                <a:spcPct val="0"/>
              </a:spcBef>
              <a:spcAft>
                <a:spcPct val="35000"/>
              </a:spcAft>
            </a:pPr>
            <a:r>
              <a:rPr lang="en-US" sz="1350" dirty="0"/>
              <a:t>Who</a:t>
            </a:r>
          </a:p>
        </p:txBody>
      </p:sp>
      <p:sp>
        <p:nvSpPr>
          <p:cNvPr id="15" name="Freeform 14"/>
          <p:cNvSpPr/>
          <p:nvPr/>
        </p:nvSpPr>
        <p:spPr>
          <a:xfrm>
            <a:off x="1803010" y="2315421"/>
            <a:ext cx="6883790" cy="483779"/>
          </a:xfrm>
          <a:custGeom>
            <a:avLst/>
            <a:gdLst>
              <a:gd name="connsiteX0" fmla="*/ 107508 w 645037"/>
              <a:gd name="connsiteY0" fmla="*/ 0 h 7839744"/>
              <a:gd name="connsiteX1" fmla="*/ 537529 w 645037"/>
              <a:gd name="connsiteY1" fmla="*/ 0 h 7839744"/>
              <a:gd name="connsiteX2" fmla="*/ 645037 w 645037"/>
              <a:gd name="connsiteY2" fmla="*/ 107508 h 7839744"/>
              <a:gd name="connsiteX3" fmla="*/ 645037 w 645037"/>
              <a:gd name="connsiteY3" fmla="*/ 7839744 h 7839744"/>
              <a:gd name="connsiteX4" fmla="*/ 645037 w 645037"/>
              <a:gd name="connsiteY4" fmla="*/ 7839744 h 7839744"/>
              <a:gd name="connsiteX5" fmla="*/ 0 w 645037"/>
              <a:gd name="connsiteY5" fmla="*/ 7839744 h 7839744"/>
              <a:gd name="connsiteX6" fmla="*/ 0 w 645037"/>
              <a:gd name="connsiteY6" fmla="*/ 7839744 h 7839744"/>
              <a:gd name="connsiteX7" fmla="*/ 0 w 645037"/>
              <a:gd name="connsiteY7" fmla="*/ 107508 h 7839744"/>
              <a:gd name="connsiteX8" fmla="*/ 107508 w 645037"/>
              <a:gd name="connsiteY8" fmla="*/ 0 h 783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37" h="7839744">
                <a:moveTo>
                  <a:pt x="645037" y="1306650"/>
                </a:moveTo>
                <a:lnTo>
                  <a:pt x="645037" y="6533094"/>
                </a:lnTo>
                <a:cubicBezTo>
                  <a:pt x="645037" y="7254733"/>
                  <a:pt x="641077" y="7839738"/>
                  <a:pt x="636191" y="7839738"/>
                </a:cubicBezTo>
                <a:lnTo>
                  <a:pt x="0" y="7839738"/>
                </a:lnTo>
                <a:lnTo>
                  <a:pt x="0" y="7839738"/>
                </a:lnTo>
                <a:lnTo>
                  <a:pt x="0" y="6"/>
                </a:lnTo>
                <a:lnTo>
                  <a:pt x="0" y="6"/>
                </a:lnTo>
                <a:lnTo>
                  <a:pt x="636191" y="6"/>
                </a:lnTo>
                <a:cubicBezTo>
                  <a:pt x="641077" y="6"/>
                  <a:pt x="645037" y="585011"/>
                  <a:pt x="645037" y="130665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45" tIns="31236" rIns="31236" bIns="31237" numCol="1" spcCol="1270" anchor="ctr" anchorCtr="0">
            <a:noAutofit/>
          </a:bodyPr>
          <a:lstStyle/>
          <a:p>
            <a:pPr marL="128588" lvl="1" indent="-128588" defTabSz="533400">
              <a:lnSpc>
                <a:spcPct val="90000"/>
              </a:lnSpc>
              <a:spcBef>
                <a:spcPct val="0"/>
              </a:spcBef>
              <a:spcAft>
                <a:spcPct val="15000"/>
              </a:spcAft>
              <a:buChar char="••"/>
            </a:pPr>
            <a:r>
              <a:rPr lang="en-US" sz="1400" dirty="0"/>
              <a:t>Pharmacometrics Community </a:t>
            </a:r>
          </a:p>
        </p:txBody>
      </p:sp>
      <p:sp>
        <p:nvSpPr>
          <p:cNvPr id="16" name="Freeform 15"/>
          <p:cNvSpPr/>
          <p:nvPr/>
        </p:nvSpPr>
        <p:spPr>
          <a:xfrm>
            <a:off x="609600" y="2940136"/>
            <a:ext cx="1123575" cy="804822"/>
          </a:xfrm>
          <a:custGeom>
            <a:avLst/>
            <a:gdLst>
              <a:gd name="connsiteX0" fmla="*/ 0 w 992364"/>
              <a:gd name="connsiteY0" fmla="*/ 0 h 888832"/>
              <a:gd name="connsiteX1" fmla="*/ 547948 w 992364"/>
              <a:gd name="connsiteY1" fmla="*/ 0 h 888832"/>
              <a:gd name="connsiteX2" fmla="*/ 992364 w 992364"/>
              <a:gd name="connsiteY2" fmla="*/ 444416 h 888832"/>
              <a:gd name="connsiteX3" fmla="*/ 547948 w 992364"/>
              <a:gd name="connsiteY3" fmla="*/ 888832 h 888832"/>
              <a:gd name="connsiteX4" fmla="*/ 0 w 992364"/>
              <a:gd name="connsiteY4" fmla="*/ 888832 h 888832"/>
              <a:gd name="connsiteX5" fmla="*/ 444416 w 992364"/>
              <a:gd name="connsiteY5" fmla="*/ 444416 h 888832"/>
              <a:gd name="connsiteX6" fmla="*/ 0 w 992364"/>
              <a:gd name="connsiteY6" fmla="*/ 0 h 88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364" h="888832">
                <a:moveTo>
                  <a:pt x="992363" y="0"/>
                </a:moveTo>
                <a:lnTo>
                  <a:pt x="992363" y="490781"/>
                </a:lnTo>
                <a:lnTo>
                  <a:pt x="496182" y="888832"/>
                </a:lnTo>
                <a:lnTo>
                  <a:pt x="1" y="490781"/>
                </a:lnTo>
                <a:lnTo>
                  <a:pt x="1" y="0"/>
                </a:lnTo>
                <a:lnTo>
                  <a:pt x="496182" y="398051"/>
                </a:lnTo>
                <a:lnTo>
                  <a:pt x="992363"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341885" rIns="8573" bIns="341885" numCol="1" spcCol="1270" anchor="ctr" anchorCtr="0">
            <a:noAutofit/>
          </a:bodyPr>
          <a:lstStyle/>
          <a:p>
            <a:pPr algn="ctr" defTabSz="600075">
              <a:lnSpc>
                <a:spcPct val="90000"/>
              </a:lnSpc>
              <a:spcBef>
                <a:spcPct val="0"/>
              </a:spcBef>
              <a:spcAft>
                <a:spcPct val="35000"/>
              </a:spcAft>
            </a:pPr>
            <a:r>
              <a:rPr lang="en-US" sz="1350" dirty="0"/>
              <a:t>Goal</a:t>
            </a:r>
          </a:p>
        </p:txBody>
      </p:sp>
      <p:sp>
        <p:nvSpPr>
          <p:cNvPr id="17" name="Freeform 16"/>
          <p:cNvSpPr/>
          <p:nvPr/>
        </p:nvSpPr>
        <p:spPr>
          <a:xfrm>
            <a:off x="1803010" y="2971014"/>
            <a:ext cx="6883790" cy="483779"/>
          </a:xfrm>
          <a:custGeom>
            <a:avLst/>
            <a:gdLst>
              <a:gd name="connsiteX0" fmla="*/ 107508 w 645037"/>
              <a:gd name="connsiteY0" fmla="*/ 0 h 7839744"/>
              <a:gd name="connsiteX1" fmla="*/ 537529 w 645037"/>
              <a:gd name="connsiteY1" fmla="*/ 0 h 7839744"/>
              <a:gd name="connsiteX2" fmla="*/ 645037 w 645037"/>
              <a:gd name="connsiteY2" fmla="*/ 107508 h 7839744"/>
              <a:gd name="connsiteX3" fmla="*/ 645037 w 645037"/>
              <a:gd name="connsiteY3" fmla="*/ 7839744 h 7839744"/>
              <a:gd name="connsiteX4" fmla="*/ 645037 w 645037"/>
              <a:gd name="connsiteY4" fmla="*/ 7839744 h 7839744"/>
              <a:gd name="connsiteX5" fmla="*/ 0 w 645037"/>
              <a:gd name="connsiteY5" fmla="*/ 7839744 h 7839744"/>
              <a:gd name="connsiteX6" fmla="*/ 0 w 645037"/>
              <a:gd name="connsiteY6" fmla="*/ 7839744 h 7839744"/>
              <a:gd name="connsiteX7" fmla="*/ 0 w 645037"/>
              <a:gd name="connsiteY7" fmla="*/ 107508 h 7839744"/>
              <a:gd name="connsiteX8" fmla="*/ 107508 w 645037"/>
              <a:gd name="connsiteY8" fmla="*/ 0 h 783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37" h="7839744">
                <a:moveTo>
                  <a:pt x="645037" y="1306650"/>
                </a:moveTo>
                <a:lnTo>
                  <a:pt x="645037" y="6533094"/>
                </a:lnTo>
                <a:cubicBezTo>
                  <a:pt x="645037" y="7254733"/>
                  <a:pt x="641077" y="7839738"/>
                  <a:pt x="636191" y="7839738"/>
                </a:cubicBezTo>
                <a:lnTo>
                  <a:pt x="0" y="7839738"/>
                </a:lnTo>
                <a:lnTo>
                  <a:pt x="0" y="7839738"/>
                </a:lnTo>
                <a:lnTo>
                  <a:pt x="0" y="6"/>
                </a:lnTo>
                <a:lnTo>
                  <a:pt x="0" y="6"/>
                </a:lnTo>
                <a:lnTo>
                  <a:pt x="636191" y="6"/>
                </a:lnTo>
                <a:cubicBezTo>
                  <a:pt x="641077" y="6"/>
                  <a:pt x="645037" y="585011"/>
                  <a:pt x="645037" y="130665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45" tIns="31236" rIns="31236" bIns="31237" numCol="1" spcCol="1270" anchor="ctr" anchorCtr="0">
            <a:noAutofit/>
          </a:bodyPr>
          <a:lstStyle/>
          <a:p>
            <a:pPr marL="128588" lvl="1" indent="-128588" defTabSz="533400">
              <a:lnSpc>
                <a:spcPct val="90000"/>
              </a:lnSpc>
              <a:spcBef>
                <a:spcPct val="0"/>
              </a:spcBef>
              <a:spcAft>
                <a:spcPct val="15000"/>
              </a:spcAft>
              <a:buChar char="••"/>
            </a:pPr>
            <a:r>
              <a:rPr lang="en-US" sz="1400" dirty="0">
                <a:solidFill>
                  <a:schemeClr val="tx1"/>
                </a:solidFill>
              </a:rPr>
              <a:t>Improve </a:t>
            </a:r>
            <a:r>
              <a:rPr lang="en-US" sz="1400" dirty="0">
                <a:solidFill>
                  <a:schemeClr val="accent1"/>
                </a:solidFill>
              </a:rPr>
              <a:t>consistency</a:t>
            </a:r>
            <a:r>
              <a:rPr lang="en-US" sz="1400" dirty="0"/>
              <a:t>, </a:t>
            </a:r>
            <a:r>
              <a:rPr lang="en-US" sz="1400" dirty="0">
                <a:solidFill>
                  <a:schemeClr val="accent1"/>
                </a:solidFill>
              </a:rPr>
              <a:t>efficiency</a:t>
            </a:r>
            <a:r>
              <a:rPr lang="en-US" sz="1400" dirty="0"/>
              <a:t> and </a:t>
            </a:r>
            <a:r>
              <a:rPr lang="en-US" sz="1400" dirty="0">
                <a:solidFill>
                  <a:schemeClr val="accent1"/>
                </a:solidFill>
              </a:rPr>
              <a:t>quality</a:t>
            </a:r>
            <a:r>
              <a:rPr lang="en-US" sz="1400" dirty="0"/>
              <a:t> </a:t>
            </a:r>
            <a:r>
              <a:rPr lang="en-US" sz="1400" dirty="0">
                <a:solidFill>
                  <a:schemeClr val="tx1"/>
                </a:solidFill>
              </a:rPr>
              <a:t>in internal usage of model diagnostics, translating into improved modeling productivity and quality</a:t>
            </a:r>
            <a:endParaRPr lang="en-US" sz="1400" dirty="0"/>
          </a:p>
        </p:txBody>
      </p:sp>
      <p:sp>
        <p:nvSpPr>
          <p:cNvPr id="18" name="Freeform 17"/>
          <p:cNvSpPr/>
          <p:nvPr/>
        </p:nvSpPr>
        <p:spPr>
          <a:xfrm>
            <a:off x="609600" y="3595728"/>
            <a:ext cx="1123575" cy="804822"/>
          </a:xfrm>
          <a:custGeom>
            <a:avLst/>
            <a:gdLst>
              <a:gd name="connsiteX0" fmla="*/ 0 w 992364"/>
              <a:gd name="connsiteY0" fmla="*/ 0 h 888832"/>
              <a:gd name="connsiteX1" fmla="*/ 547948 w 992364"/>
              <a:gd name="connsiteY1" fmla="*/ 0 h 888832"/>
              <a:gd name="connsiteX2" fmla="*/ 992364 w 992364"/>
              <a:gd name="connsiteY2" fmla="*/ 444416 h 888832"/>
              <a:gd name="connsiteX3" fmla="*/ 547948 w 992364"/>
              <a:gd name="connsiteY3" fmla="*/ 888832 h 888832"/>
              <a:gd name="connsiteX4" fmla="*/ 0 w 992364"/>
              <a:gd name="connsiteY4" fmla="*/ 888832 h 888832"/>
              <a:gd name="connsiteX5" fmla="*/ 444416 w 992364"/>
              <a:gd name="connsiteY5" fmla="*/ 444416 h 888832"/>
              <a:gd name="connsiteX6" fmla="*/ 0 w 992364"/>
              <a:gd name="connsiteY6" fmla="*/ 0 h 88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364" h="888832">
                <a:moveTo>
                  <a:pt x="992363" y="0"/>
                </a:moveTo>
                <a:lnTo>
                  <a:pt x="992363" y="490781"/>
                </a:lnTo>
                <a:lnTo>
                  <a:pt x="496182" y="888832"/>
                </a:lnTo>
                <a:lnTo>
                  <a:pt x="1" y="490781"/>
                </a:lnTo>
                <a:lnTo>
                  <a:pt x="1" y="0"/>
                </a:lnTo>
                <a:lnTo>
                  <a:pt x="496182" y="398051"/>
                </a:lnTo>
                <a:lnTo>
                  <a:pt x="992363"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15" tIns="339027" rIns="5715" bIns="339027" numCol="1" spcCol="1270" anchor="ctr" anchorCtr="0">
            <a:noAutofit/>
          </a:bodyPr>
          <a:lstStyle/>
          <a:p>
            <a:pPr algn="ctr" defTabSz="400050">
              <a:lnSpc>
                <a:spcPct val="90000"/>
              </a:lnSpc>
              <a:spcBef>
                <a:spcPct val="0"/>
              </a:spcBef>
              <a:spcAft>
                <a:spcPct val="35000"/>
              </a:spcAft>
            </a:pPr>
            <a:r>
              <a:rPr lang="en-US" sz="1350" dirty="0"/>
              <a:t>Where</a:t>
            </a:r>
          </a:p>
        </p:txBody>
      </p:sp>
      <p:sp>
        <p:nvSpPr>
          <p:cNvPr id="19" name="Freeform 18"/>
          <p:cNvSpPr/>
          <p:nvPr/>
        </p:nvSpPr>
        <p:spPr>
          <a:xfrm>
            <a:off x="1803010" y="3626606"/>
            <a:ext cx="6883790" cy="483779"/>
          </a:xfrm>
          <a:custGeom>
            <a:avLst/>
            <a:gdLst>
              <a:gd name="connsiteX0" fmla="*/ 107508 w 645037"/>
              <a:gd name="connsiteY0" fmla="*/ 0 h 7839744"/>
              <a:gd name="connsiteX1" fmla="*/ 537529 w 645037"/>
              <a:gd name="connsiteY1" fmla="*/ 0 h 7839744"/>
              <a:gd name="connsiteX2" fmla="*/ 645037 w 645037"/>
              <a:gd name="connsiteY2" fmla="*/ 107508 h 7839744"/>
              <a:gd name="connsiteX3" fmla="*/ 645037 w 645037"/>
              <a:gd name="connsiteY3" fmla="*/ 7839744 h 7839744"/>
              <a:gd name="connsiteX4" fmla="*/ 645037 w 645037"/>
              <a:gd name="connsiteY4" fmla="*/ 7839744 h 7839744"/>
              <a:gd name="connsiteX5" fmla="*/ 0 w 645037"/>
              <a:gd name="connsiteY5" fmla="*/ 7839744 h 7839744"/>
              <a:gd name="connsiteX6" fmla="*/ 0 w 645037"/>
              <a:gd name="connsiteY6" fmla="*/ 7839744 h 7839744"/>
              <a:gd name="connsiteX7" fmla="*/ 0 w 645037"/>
              <a:gd name="connsiteY7" fmla="*/ 107508 h 7839744"/>
              <a:gd name="connsiteX8" fmla="*/ 107508 w 645037"/>
              <a:gd name="connsiteY8" fmla="*/ 0 h 783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37" h="7839744">
                <a:moveTo>
                  <a:pt x="645037" y="1306650"/>
                </a:moveTo>
                <a:lnTo>
                  <a:pt x="645037" y="6533094"/>
                </a:lnTo>
                <a:cubicBezTo>
                  <a:pt x="645037" y="7254733"/>
                  <a:pt x="641077" y="7839738"/>
                  <a:pt x="636191" y="7839738"/>
                </a:cubicBezTo>
                <a:lnTo>
                  <a:pt x="0" y="7839738"/>
                </a:lnTo>
                <a:lnTo>
                  <a:pt x="0" y="7839738"/>
                </a:lnTo>
                <a:lnTo>
                  <a:pt x="0" y="6"/>
                </a:lnTo>
                <a:lnTo>
                  <a:pt x="0" y="6"/>
                </a:lnTo>
                <a:lnTo>
                  <a:pt x="636191" y="6"/>
                </a:lnTo>
                <a:cubicBezTo>
                  <a:pt x="641077" y="6"/>
                  <a:pt x="645037" y="585011"/>
                  <a:pt x="645037" y="130665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345" tIns="31236" rIns="31236" bIns="31237" numCol="1" spcCol="1270" anchor="ctr" anchorCtr="0">
            <a:noAutofit/>
          </a:bodyPr>
          <a:lstStyle/>
          <a:p>
            <a:pPr marL="128588" lvl="1" indent="-128588" defTabSz="533400">
              <a:lnSpc>
                <a:spcPct val="90000"/>
              </a:lnSpc>
              <a:spcBef>
                <a:spcPct val="0"/>
              </a:spcBef>
              <a:spcAft>
                <a:spcPct val="15000"/>
              </a:spcAft>
              <a:buChar char="••"/>
            </a:pPr>
            <a:r>
              <a:rPr lang="en-US" sz="1400" dirty="0"/>
              <a:t>Available on CRAN &amp; GitHub</a:t>
            </a:r>
          </a:p>
        </p:txBody>
      </p:sp>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7</a:t>
            </a:fld>
            <a:endParaRPr lang="uk-UA" dirty="0"/>
          </a:p>
        </p:txBody>
      </p:sp>
    </p:spTree>
    <p:extLst>
      <p:ext uri="{BB962C8B-B14F-4D97-AF65-F5344CB8AC3E}">
        <p14:creationId xmlns:p14="http://schemas.microsoft.com/office/powerpoint/2010/main" val="5726411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1143000" y="4972050"/>
            <a:ext cx="3257550" cy="171450"/>
          </a:xfrm>
        </p:spPr>
        <p:txBody>
          <a:bodyPr/>
          <a:lstStyle/>
          <a:p>
            <a:r>
              <a:rPr lang="en-US" smtClean="0"/>
              <a:t> | ggPMX | Public</a:t>
            </a:r>
            <a:endParaRPr lang="en-US" dirty="0"/>
          </a:p>
        </p:txBody>
      </p:sp>
      <p:sp>
        <p:nvSpPr>
          <p:cNvPr id="5" name="Slide Number Placeholder 4"/>
          <p:cNvSpPr>
            <a:spLocks noGrp="1"/>
          </p:cNvSpPr>
          <p:nvPr>
            <p:ph type="sldNum" sz="quarter" idx="4294967295"/>
          </p:nvPr>
        </p:nvSpPr>
        <p:spPr>
          <a:xfrm>
            <a:off x="1143000" y="4972050"/>
            <a:ext cx="171450" cy="171450"/>
          </a:xfrm>
        </p:spPr>
        <p:txBody>
          <a:bodyPr/>
          <a:lstStyle/>
          <a:p>
            <a:fld id="{47547CF9-5B10-D24F-A8D7-45A9778164F7}" type="slidenum">
              <a:rPr lang="uk-UA" smtClean="0"/>
              <a:pPr/>
              <a:t>70</a:t>
            </a:fld>
            <a:endParaRPr lang="uk-UA" dirty="0"/>
          </a:p>
        </p:txBody>
      </p:sp>
    </p:spTree>
    <p:extLst>
      <p:ext uri="{BB962C8B-B14F-4D97-AF65-F5344CB8AC3E}">
        <p14:creationId xmlns:p14="http://schemas.microsoft.com/office/powerpoint/2010/main" val="28909742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Backup</a:t>
            </a:r>
            <a:endParaRPr lang="en-US" dirty="0"/>
          </a:p>
        </p:txBody>
      </p:sp>
      <p:sp>
        <p:nvSpPr>
          <p:cNvPr id="7" name="Subtitle 6"/>
          <p:cNvSpPr>
            <a:spLocks noGrp="1"/>
          </p:cNvSpPr>
          <p:nvPr>
            <p:ph type="subTitle" idx="1"/>
          </p:nvPr>
        </p:nvSpPr>
        <p:spPr/>
        <p:txBody>
          <a:bodyPr/>
          <a:lstStyle/>
          <a:p>
            <a:endParaRPr lang="en-US"/>
          </a:p>
        </p:txBody>
      </p:sp>
      <p:sp>
        <p:nvSpPr>
          <p:cNvPr id="5" name="Slide Number Placeholder 4"/>
          <p:cNvSpPr>
            <a:spLocks noGrp="1"/>
          </p:cNvSpPr>
          <p:nvPr>
            <p:ph type="sldNum" sz="quarter" idx="4294967295"/>
          </p:nvPr>
        </p:nvSpPr>
        <p:spPr>
          <a:xfrm>
            <a:off x="1143000" y="4972050"/>
            <a:ext cx="171450" cy="171450"/>
          </a:xfrm>
        </p:spPr>
        <p:txBody>
          <a:bodyPr/>
          <a:lstStyle/>
          <a:p>
            <a:fld id="{47547CF9-5B10-D24F-A8D7-45A9778164F7}" type="slidenum">
              <a:rPr lang="uk-UA" smtClean="0"/>
              <a:pPr/>
              <a:t>71</a:t>
            </a:fld>
            <a:endParaRPr lang="uk-UA" dirty="0"/>
          </a:p>
        </p:txBody>
      </p:sp>
    </p:spTree>
    <p:extLst>
      <p:ext uri="{BB962C8B-B14F-4D97-AF65-F5344CB8AC3E}">
        <p14:creationId xmlns:p14="http://schemas.microsoft.com/office/powerpoint/2010/main" val="7646565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Simulation code for VPC</a:t>
            </a:r>
            <a:endParaRPr lang="en-US" dirty="0"/>
          </a:p>
        </p:txBody>
      </p:sp>
      <p:sp>
        <p:nvSpPr>
          <p:cNvPr id="7" name="Rectangle 6"/>
          <p:cNvSpPr/>
          <p:nvPr/>
        </p:nvSpPr>
        <p:spPr>
          <a:xfrm>
            <a:off x="1657350" y="1028701"/>
            <a:ext cx="6343650" cy="3323987"/>
          </a:xfrm>
          <a:prstGeom prst="rect">
            <a:avLst/>
          </a:prstGeom>
          <a:solidFill>
            <a:schemeClr val="accent4">
              <a:lumMod val="20000"/>
              <a:lumOff val="80000"/>
            </a:schemeClr>
          </a:solidFill>
        </p:spPr>
        <p:txBody>
          <a:bodyPr wrap="square">
            <a:spAutoFit/>
          </a:bodyPr>
          <a:lstStyle/>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Library setting</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library(</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dplyr</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library(</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mlxR</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setMlxLibraryPath</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("/CHBS/apps/</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Monolix</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/2018R1");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Path and filename of the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mlxtran</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project</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myprojfilename</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&lt;-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myprojfile.mlxtran</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Path and filename of the to-be-created simulation file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mysimfilename</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&lt;- '...../mysimfile.csv’</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NN - Create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vpc</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file and store it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mysim</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&lt;-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simulx</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(project=</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myprojfilename,nrep</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=200)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write.csv(</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mysim$dv,file</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mysimfilename,quote</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F,row.names</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 F)</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Display the simulation file</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For each record in the input dataset (identified by id and time),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there will be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nrep</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(here, 200) simulations, identified by rep=1, 2, ...,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nrep</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endParaRPr lang="en-US" sz="1350" dirty="0">
              <a:latin typeface="Consolas" panose="020B0609020204030204" pitchFamily="49" charset="0"/>
              <a:ea typeface="Calibri" panose="020F0502020204030204" pitchFamily="34" charset="0"/>
              <a:cs typeface="Consolas" panose="020B0609020204030204" pitchFamily="49" charset="0"/>
            </a:endParaRPr>
          </a:p>
          <a:p>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head(</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mysim</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a:t>
            </a:r>
            <a:endParaRPr lang="en-US" sz="1350" dirty="0">
              <a:latin typeface="Consolas" panose="020B0609020204030204" pitchFamily="49" charset="0"/>
              <a:ea typeface="Calibri" panose="020F0502020204030204" pitchFamily="34" charset="0"/>
              <a:cs typeface="Consolas" panose="020B0609020204030204" pitchFamily="49" charset="0"/>
            </a:endParaRPr>
          </a:p>
        </p:txBody>
      </p:sp>
      <p:sp>
        <p:nvSpPr>
          <p:cNvPr id="8" name="Right Arrow 7"/>
          <p:cNvSpPr/>
          <p:nvPr/>
        </p:nvSpPr>
        <p:spPr>
          <a:xfrm rot="10800000">
            <a:off x="6343650" y="2914650"/>
            <a:ext cx="108585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Slide Number Placeholder 1"/>
          <p:cNvSpPr>
            <a:spLocks noGrp="1"/>
          </p:cNvSpPr>
          <p:nvPr>
            <p:ph type="sldNum" sz="quarter" idx="11"/>
          </p:nvPr>
        </p:nvSpPr>
        <p:spPr/>
        <p:txBody>
          <a:bodyPr/>
          <a:lstStyle/>
          <a:p>
            <a:fld id="{47547CF9-5B10-D24F-A8D7-45A9778164F7}" type="slidenum">
              <a:rPr lang="uk-UA" smtClean="0"/>
              <a:pPr/>
              <a:t>72</a:t>
            </a:fld>
            <a:endParaRPr lang="uk-UA" dirty="0"/>
          </a:p>
        </p:txBody>
      </p:sp>
      <p:sp>
        <p:nvSpPr>
          <p:cNvPr id="3" name="Footer Placeholder 2"/>
          <p:cNvSpPr>
            <a:spLocks noGrp="1"/>
          </p:cNvSpPr>
          <p:nvPr>
            <p:ph type="ftr" sz="quarter" idx="10"/>
          </p:nvPr>
        </p:nvSpPr>
        <p:spPr/>
        <p:txBody>
          <a:bodyPr/>
          <a:lstStyle/>
          <a:p>
            <a:r>
              <a:rPr lang="en-US" smtClean="0"/>
              <a:t> | ggPMX | Public</a:t>
            </a:r>
            <a:endParaRPr lang="en-US" dirty="0"/>
          </a:p>
        </p:txBody>
      </p:sp>
    </p:spTree>
    <p:extLst>
      <p:ext uri="{BB962C8B-B14F-4D97-AF65-F5344CB8AC3E}">
        <p14:creationId xmlns:p14="http://schemas.microsoft.com/office/powerpoint/2010/main" val="9639386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BLQ</a:t>
            </a:r>
            <a:endParaRPr lang="en-US" dirty="0"/>
          </a:p>
        </p:txBody>
      </p:sp>
      <p:sp>
        <p:nvSpPr>
          <p:cNvPr id="3" name="Content Placeholder 2"/>
          <p:cNvSpPr>
            <a:spLocks noGrp="1"/>
          </p:cNvSpPr>
          <p:nvPr>
            <p:ph idx="1"/>
          </p:nvPr>
        </p:nvSpPr>
        <p:spPr/>
        <p:txBody>
          <a:bodyPr/>
          <a:lstStyle/>
          <a:p>
            <a:r>
              <a:rPr lang="en-US" smtClean="0"/>
              <a:t>See hands-on</a:t>
            </a:r>
            <a:endParaRPr lang="en-US"/>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73</a:t>
            </a:fld>
            <a:endParaRPr lang="uk-UA" dirty="0"/>
          </a:p>
        </p:txBody>
      </p:sp>
    </p:spTree>
    <p:extLst>
      <p:ext uri="{BB962C8B-B14F-4D97-AF65-F5344CB8AC3E}">
        <p14:creationId xmlns:p14="http://schemas.microsoft.com/office/powerpoint/2010/main" val="17942934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Shrinkage</a:t>
            </a:r>
            <a:endParaRPr lang="en-US" dirty="0"/>
          </a:p>
        </p:txBody>
      </p:sp>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74</a:t>
            </a:fld>
            <a:endParaRPr lang="uk-UA" dirty="0"/>
          </a:p>
        </p:txBody>
      </p:sp>
      <p:sp>
        <p:nvSpPr>
          <p:cNvPr id="6" name="Rectangle 5"/>
          <p:cNvSpPr/>
          <p:nvPr/>
        </p:nvSpPr>
        <p:spPr>
          <a:xfrm>
            <a:off x="457200" y="1944098"/>
            <a:ext cx="8229600" cy="900246"/>
          </a:xfrm>
          <a:prstGeom prst="rect">
            <a:avLst/>
          </a:prstGeom>
          <a:solidFill>
            <a:schemeClr val="accent4">
              <a:lumMod val="20000"/>
              <a:lumOff val="80000"/>
            </a:schemeClr>
          </a:solidFill>
        </p:spPr>
        <p:txBody>
          <a:bodyPr wrap="square">
            <a:spAutoFit/>
          </a:bodyPr>
          <a:lstStyle/>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ctr</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%&gt;% </a:t>
            </a:r>
            <a:r>
              <a:rPr lang="en-US" sz="1050" b="1" dirty="0" err="1">
                <a:solidFill>
                  <a:srgbClr val="1F497D"/>
                </a:solidFill>
                <a:latin typeface="Consolas" panose="020B0609020204030204" pitchFamily="49" charset="0"/>
                <a:ea typeface="Calibri" panose="020F0502020204030204" pitchFamily="34" charset="0"/>
                <a:cs typeface="Consolas" panose="020B0609020204030204" pitchFamily="49" charset="0"/>
              </a:rPr>
              <a:t>pmx_comp_shrink</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p>
          <a:p>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#&gt;     </a:t>
            </a:r>
            <a:r>
              <a:rPr lang="en-US" sz="1050" i="1" dirty="0" smtClean="0">
                <a:solidFill>
                  <a:srgbClr val="1F497D"/>
                </a:solidFill>
                <a:latin typeface="Consolas" panose="020B0609020204030204" pitchFamily="49" charset="0"/>
                <a:ea typeface="Calibri" panose="020F0502020204030204" pitchFamily="34" charset="0"/>
                <a:cs typeface="Consolas" panose="020B0609020204030204" pitchFamily="49" charset="0"/>
              </a:rPr>
              <a:t> EFFECT </a:t>
            </a:r>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OMEGA </a:t>
            </a:r>
            <a:r>
              <a:rPr lang="en-US" sz="1050" i="1" dirty="0" smtClean="0">
                <a:solidFill>
                  <a:srgbClr val="1F497D"/>
                </a:solidFill>
                <a:latin typeface="Consolas" panose="020B0609020204030204" pitchFamily="49" charset="0"/>
                <a:ea typeface="Calibri" panose="020F0502020204030204" pitchFamily="34" charset="0"/>
                <a:cs typeface="Consolas" panose="020B0609020204030204" pitchFamily="49" charset="0"/>
              </a:rPr>
              <a:t>  SHRINK     POS </a:t>
            </a:r>
            <a:endPar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endParaRPr>
          </a:p>
          <a:p>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#&gt; 1: </a:t>
            </a:r>
            <a:r>
              <a:rPr lang="en-US" sz="1050" i="1" dirty="0" smtClean="0">
                <a:solidFill>
                  <a:srgbClr val="1F497D"/>
                </a:solidFill>
                <a:latin typeface="Consolas" panose="020B0609020204030204" pitchFamily="49" charset="0"/>
                <a:ea typeface="Calibri" panose="020F0502020204030204" pitchFamily="34" charset="0"/>
                <a:cs typeface="Consolas" panose="020B0609020204030204" pitchFamily="49" charset="0"/>
              </a:rPr>
              <a:t>      </a:t>
            </a:r>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Cl 0.22485 0.05793712 0.2934250 </a:t>
            </a:r>
          </a:p>
          <a:p>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#&gt; 2:        </a:t>
            </a:r>
            <a:r>
              <a:rPr lang="en-US" sz="1050" i="1" dirty="0" smtClean="0">
                <a:solidFill>
                  <a:srgbClr val="1F497D"/>
                </a:solidFill>
                <a:latin typeface="Consolas" panose="020B0609020204030204" pitchFamily="49" charset="0"/>
                <a:ea typeface="Calibri" panose="020F0502020204030204" pitchFamily="34" charset="0"/>
                <a:cs typeface="Consolas" panose="020B0609020204030204" pitchFamily="49" charset="0"/>
              </a:rPr>
              <a:t>V </a:t>
            </a:r>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0.03939 0.76978183 0.0057915 </a:t>
            </a:r>
          </a:p>
          <a:p>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#&gt; 3:       </a:t>
            </a:r>
            <a:r>
              <a:rPr lang="en-US" sz="1050" i="1" dirty="0" err="1" smtClean="0">
                <a:solidFill>
                  <a:srgbClr val="1F497D"/>
                </a:solidFill>
                <a:latin typeface="Consolas" panose="020B0609020204030204" pitchFamily="49" charset="0"/>
                <a:ea typeface="Calibri" panose="020F0502020204030204" pitchFamily="34" charset="0"/>
                <a:cs typeface="Consolas" panose="020B0609020204030204" pitchFamily="49" charset="0"/>
              </a:rPr>
              <a:t>ka</a:t>
            </a:r>
            <a:r>
              <a:rPr lang="en-US" sz="1050" i="1" dirty="0" smtClean="0">
                <a:solidFill>
                  <a:srgbClr val="1F497D"/>
                </a:solidFill>
                <a:latin typeface="Consolas" panose="020B0609020204030204" pitchFamily="49" charset="0"/>
                <a:ea typeface="Calibri" panose="020F0502020204030204" pitchFamily="34" charset="0"/>
                <a:cs typeface="Consolas" panose="020B0609020204030204" pitchFamily="49" charset="0"/>
              </a:rPr>
              <a:t> </a:t>
            </a:r>
            <a:r>
              <a:rPr lang="en-US" sz="1050" i="1" dirty="0">
                <a:solidFill>
                  <a:srgbClr val="1F497D"/>
                </a:solidFill>
                <a:latin typeface="Consolas" panose="020B0609020204030204" pitchFamily="49" charset="0"/>
                <a:ea typeface="Calibri" panose="020F0502020204030204" pitchFamily="34" charset="0"/>
                <a:cs typeface="Consolas" panose="020B0609020204030204" pitchFamily="49" charset="0"/>
              </a:rPr>
              <a:t>0.10024 0.49240546 0.0810850</a:t>
            </a:r>
          </a:p>
        </p:txBody>
      </p:sp>
      <p:sp>
        <p:nvSpPr>
          <p:cNvPr id="9" name="TextBox 8"/>
          <p:cNvSpPr txBox="1"/>
          <p:nvPr/>
        </p:nvSpPr>
        <p:spPr>
          <a:xfrm>
            <a:off x="419100" y="1020768"/>
            <a:ext cx="8382000" cy="646331"/>
          </a:xfrm>
          <a:prstGeom prst="rect">
            <a:avLst/>
          </a:prstGeom>
          <a:noFill/>
        </p:spPr>
        <p:txBody>
          <a:bodyPr wrap="square" rtlCol="0">
            <a:spAutoFit/>
          </a:bodyPr>
          <a:lstStyle/>
          <a:p>
            <a:pPr algn="just"/>
            <a:r>
              <a:rPr lang="en-US" dirty="0"/>
              <a:t>The shrinkage is a computation within controller data. </a:t>
            </a:r>
            <a:r>
              <a:rPr lang="en-US" dirty="0" smtClean="0"/>
              <a:t>It might be </a:t>
            </a:r>
            <a:r>
              <a:rPr lang="en-US" dirty="0"/>
              <a:t>used to annotate the plots. </a:t>
            </a:r>
            <a:r>
              <a:rPr lang="en-US" dirty="0" smtClean="0"/>
              <a:t>It can be generated directly from </a:t>
            </a:r>
            <a:r>
              <a:rPr lang="en-US" b="1" dirty="0" err="1" smtClean="0"/>
              <a:t>pmx_comp_shrink</a:t>
            </a:r>
            <a:endParaRPr lang="en-US" b="1" dirty="0"/>
          </a:p>
        </p:txBody>
      </p:sp>
      <p:sp>
        <p:nvSpPr>
          <p:cNvPr id="10" name="TextBox 9"/>
          <p:cNvSpPr txBox="1"/>
          <p:nvPr/>
        </p:nvSpPr>
        <p:spPr>
          <a:xfrm>
            <a:off x="422364" y="2916019"/>
            <a:ext cx="8382000" cy="646331"/>
          </a:xfrm>
          <a:prstGeom prst="rect">
            <a:avLst/>
          </a:prstGeom>
          <a:noFill/>
        </p:spPr>
        <p:txBody>
          <a:bodyPr wrap="square" rtlCol="0">
            <a:spAutoFit/>
          </a:bodyPr>
          <a:lstStyle/>
          <a:p>
            <a:pPr algn="just"/>
            <a:r>
              <a:rPr lang="en-US" dirty="0" smtClean="0"/>
              <a:t>User can </a:t>
            </a:r>
            <a:r>
              <a:rPr lang="en-US" dirty="0"/>
              <a:t>remove shrinkage annotation using </a:t>
            </a:r>
            <a:r>
              <a:rPr lang="en-US" b="1" dirty="0" err="1"/>
              <a:t>is.shrink</a:t>
            </a:r>
            <a:r>
              <a:rPr lang="en-US" dirty="0"/>
              <a:t> </a:t>
            </a:r>
            <a:r>
              <a:rPr lang="en-US" dirty="0" smtClean="0"/>
              <a:t>option (TRUE in many </a:t>
            </a:r>
            <a:r>
              <a:rPr lang="en-US" dirty="0" err="1" smtClean="0"/>
              <a:t>pmx_plot_xx</a:t>
            </a:r>
            <a:r>
              <a:rPr lang="en-US" dirty="0" smtClean="0"/>
              <a:t>)</a:t>
            </a:r>
            <a:endParaRPr lang="en-US" b="1" dirty="0"/>
          </a:p>
        </p:txBody>
      </p:sp>
      <p:sp>
        <p:nvSpPr>
          <p:cNvPr id="11" name="Rectangle 10"/>
          <p:cNvSpPr/>
          <p:nvPr/>
        </p:nvSpPr>
        <p:spPr>
          <a:xfrm>
            <a:off x="457200" y="3652704"/>
            <a:ext cx="8229600" cy="253916"/>
          </a:xfrm>
          <a:prstGeom prst="rect">
            <a:avLst/>
          </a:prstGeom>
          <a:solidFill>
            <a:schemeClr val="accent4">
              <a:lumMod val="20000"/>
              <a:lumOff val="80000"/>
            </a:schemeClr>
          </a:solidFill>
        </p:spPr>
        <p:txBody>
          <a:bodyPr wrap="square">
            <a:spAutoFit/>
          </a:bodyPr>
          <a:lstStyle/>
          <a:p>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ctr</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%&gt;% </a:t>
            </a:r>
            <a:r>
              <a:rPr lang="en-US" sz="1050" dirty="0" err="1">
                <a:solidFill>
                  <a:srgbClr val="1F497D"/>
                </a:solidFill>
                <a:latin typeface="Consolas" panose="020B0609020204030204" pitchFamily="49" charset="0"/>
                <a:ea typeface="Calibri" panose="020F0502020204030204" pitchFamily="34" charset="0"/>
                <a:cs typeface="Consolas" panose="020B0609020204030204" pitchFamily="49" charset="0"/>
              </a:rPr>
              <a:t>pmx_plot_eta_box</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1F497D"/>
                </a:solidFill>
                <a:latin typeface="Consolas" panose="020B0609020204030204" pitchFamily="49" charset="0"/>
                <a:ea typeface="Calibri" panose="020F0502020204030204" pitchFamily="34" charset="0"/>
                <a:cs typeface="Consolas" panose="020B0609020204030204" pitchFamily="49" charset="0"/>
              </a:rPr>
              <a:t>is.shrink</a:t>
            </a:r>
            <a:r>
              <a:rPr lang="en-US" sz="1050" dirty="0">
                <a:solidFill>
                  <a:srgbClr val="1F497D"/>
                </a:solidFill>
                <a:latin typeface="Consolas" panose="020B0609020204030204" pitchFamily="49" charset="0"/>
                <a:ea typeface="Calibri" panose="020F0502020204030204" pitchFamily="34" charset="0"/>
                <a:cs typeface="Consolas" panose="020B0609020204030204" pitchFamily="49" charset="0"/>
              </a:rPr>
              <a:t> = FALSE)</a:t>
            </a:r>
          </a:p>
        </p:txBody>
      </p:sp>
    </p:spTree>
    <p:extLst>
      <p:ext uri="{BB962C8B-B14F-4D97-AF65-F5344CB8AC3E}">
        <p14:creationId xmlns:p14="http://schemas.microsoft.com/office/powerpoint/2010/main" val="2021727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 | ggPMX | Public</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8</a:t>
            </a:fld>
            <a:endParaRPr lang="uk-UA" dirty="0"/>
          </a:p>
        </p:txBody>
      </p:sp>
      <p:sp>
        <p:nvSpPr>
          <p:cNvPr id="35" name="Rectangle 34"/>
          <p:cNvSpPr/>
          <p:nvPr/>
        </p:nvSpPr>
        <p:spPr>
          <a:xfrm>
            <a:off x="4672567" y="742950"/>
            <a:ext cx="1257300" cy="3429000"/>
          </a:xfrm>
          <a:prstGeom prst="rect">
            <a:avLst/>
          </a:prstGeom>
          <a:solidFill>
            <a:srgbClr val="00A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Down Arrow 35"/>
          <p:cNvSpPr/>
          <p:nvPr/>
        </p:nvSpPr>
        <p:spPr>
          <a:xfrm rot="10800000">
            <a:off x="4958317" y="857249"/>
            <a:ext cx="685800" cy="57150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4786867" y="1428749"/>
            <a:ext cx="1028700" cy="230832"/>
          </a:xfrm>
          <a:prstGeom prst="rect">
            <a:avLst/>
          </a:prstGeom>
          <a:noFill/>
        </p:spPr>
        <p:txBody>
          <a:bodyPr wrap="square" rtlCol="0">
            <a:spAutoFit/>
          </a:bodyPr>
          <a:lstStyle/>
          <a:p>
            <a:pPr algn="ctr"/>
            <a:r>
              <a:rPr lang="en-US" sz="900" dirty="0">
                <a:solidFill>
                  <a:schemeClr val="bg1"/>
                </a:solidFill>
                <a:latin typeface="+mj-lt"/>
              </a:rPr>
              <a:t>Productivity</a:t>
            </a:r>
          </a:p>
        </p:txBody>
      </p:sp>
      <p:sp>
        <p:nvSpPr>
          <p:cNvPr id="38" name="Down Arrow 37"/>
          <p:cNvSpPr/>
          <p:nvPr/>
        </p:nvSpPr>
        <p:spPr>
          <a:xfrm rot="10800000">
            <a:off x="4958317" y="1828800"/>
            <a:ext cx="685800" cy="57150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TextBox 38"/>
          <p:cNvSpPr txBox="1"/>
          <p:nvPr/>
        </p:nvSpPr>
        <p:spPr>
          <a:xfrm>
            <a:off x="4729718" y="2414006"/>
            <a:ext cx="1131038" cy="369332"/>
          </a:xfrm>
          <a:prstGeom prst="rect">
            <a:avLst/>
          </a:prstGeom>
          <a:noFill/>
        </p:spPr>
        <p:txBody>
          <a:bodyPr wrap="square" rtlCol="0">
            <a:spAutoFit/>
          </a:bodyPr>
          <a:lstStyle/>
          <a:p>
            <a:pPr algn="ctr"/>
            <a:r>
              <a:rPr lang="en-US" sz="900" dirty="0">
                <a:solidFill>
                  <a:schemeClr val="bg1"/>
                </a:solidFill>
                <a:latin typeface="+mj-lt"/>
              </a:rPr>
              <a:t>Standardization</a:t>
            </a:r>
          </a:p>
        </p:txBody>
      </p:sp>
      <p:sp>
        <p:nvSpPr>
          <p:cNvPr id="40" name="Rectangle 39"/>
          <p:cNvSpPr/>
          <p:nvPr/>
        </p:nvSpPr>
        <p:spPr>
          <a:xfrm>
            <a:off x="1872217" y="742950"/>
            <a:ext cx="1257300" cy="3429000"/>
          </a:xfrm>
          <a:prstGeom prst="rect">
            <a:avLst/>
          </a:prstGeom>
          <a:solidFill>
            <a:srgbClr val="007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Oval 40"/>
          <p:cNvSpPr/>
          <p:nvPr/>
        </p:nvSpPr>
        <p:spPr>
          <a:xfrm>
            <a:off x="2181891" y="800100"/>
            <a:ext cx="631308" cy="65452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TextBox 41"/>
          <p:cNvSpPr txBox="1"/>
          <p:nvPr/>
        </p:nvSpPr>
        <p:spPr>
          <a:xfrm>
            <a:off x="1986517" y="1472685"/>
            <a:ext cx="1028700" cy="207749"/>
          </a:xfrm>
          <a:prstGeom prst="rect">
            <a:avLst/>
          </a:prstGeom>
          <a:noFill/>
        </p:spPr>
        <p:txBody>
          <a:bodyPr wrap="square" rtlCol="0">
            <a:spAutoFit/>
          </a:bodyPr>
          <a:lstStyle/>
          <a:p>
            <a:pPr algn="ctr"/>
            <a:r>
              <a:rPr lang="en-US" sz="750" dirty="0">
                <a:solidFill>
                  <a:schemeClr val="bg1"/>
                </a:solidFill>
              </a:rPr>
              <a:t>Modeling Workflow</a:t>
            </a:r>
          </a:p>
        </p:txBody>
      </p:sp>
      <p:graphicFrame>
        <p:nvGraphicFramePr>
          <p:cNvPr id="43" name="Object 36"/>
          <p:cNvGraphicFramePr>
            <a:graphicFrameLocks noChangeAspect="1"/>
          </p:cNvGraphicFramePr>
          <p:nvPr>
            <p:extLst>
              <p:ext uri="{D42A27DB-BD31-4B8C-83A1-F6EECF244321}">
                <p14:modId xmlns:p14="http://schemas.microsoft.com/office/powerpoint/2010/main" val="3487224052"/>
              </p:ext>
            </p:extLst>
          </p:nvPr>
        </p:nvGraphicFramePr>
        <p:xfrm>
          <a:off x="1965526" y="1728832"/>
          <a:ext cx="1049691" cy="856778"/>
        </p:xfrm>
        <a:graphic>
          <a:graphicData uri="http://schemas.openxmlformats.org/drawingml/2006/chart">
            <c:chart xmlns:c="http://schemas.openxmlformats.org/drawingml/2006/chart" xmlns:r="http://schemas.openxmlformats.org/officeDocument/2006/relationships" r:id="rId2"/>
          </a:graphicData>
        </a:graphic>
      </p:graphicFrame>
      <p:sp>
        <p:nvSpPr>
          <p:cNvPr id="44" name="TextBox 43"/>
          <p:cNvSpPr txBox="1"/>
          <p:nvPr/>
        </p:nvSpPr>
        <p:spPr>
          <a:xfrm>
            <a:off x="1983859" y="2147776"/>
            <a:ext cx="1028700" cy="230832"/>
          </a:xfrm>
          <a:prstGeom prst="rect">
            <a:avLst/>
          </a:prstGeom>
          <a:noFill/>
        </p:spPr>
        <p:txBody>
          <a:bodyPr wrap="square" rtlCol="0">
            <a:spAutoFit/>
          </a:bodyPr>
          <a:lstStyle/>
          <a:p>
            <a:pPr algn="ctr"/>
            <a:r>
              <a:rPr lang="en-US" sz="900" dirty="0">
                <a:solidFill>
                  <a:schemeClr val="bg1"/>
                </a:solidFill>
                <a:latin typeface="+mj-lt"/>
              </a:rPr>
              <a:t>~25%</a:t>
            </a:r>
          </a:p>
        </p:txBody>
      </p:sp>
      <p:sp>
        <p:nvSpPr>
          <p:cNvPr id="45" name="TextBox 44"/>
          <p:cNvSpPr txBox="1"/>
          <p:nvPr/>
        </p:nvSpPr>
        <p:spPr>
          <a:xfrm>
            <a:off x="1838991" y="2471155"/>
            <a:ext cx="1314450" cy="438582"/>
          </a:xfrm>
          <a:prstGeom prst="rect">
            <a:avLst/>
          </a:prstGeom>
          <a:noFill/>
        </p:spPr>
        <p:txBody>
          <a:bodyPr wrap="square" rtlCol="0">
            <a:spAutoFit/>
          </a:bodyPr>
          <a:lstStyle/>
          <a:p>
            <a:pPr algn="ctr"/>
            <a:r>
              <a:rPr lang="en-US" sz="750" dirty="0">
                <a:solidFill>
                  <a:schemeClr val="bg1"/>
                </a:solidFill>
              </a:rPr>
              <a:t>Time to write codes for generating Diagnostic Plots</a:t>
            </a:r>
          </a:p>
        </p:txBody>
      </p:sp>
      <p:graphicFrame>
        <p:nvGraphicFramePr>
          <p:cNvPr id="46" name="Object 36"/>
          <p:cNvGraphicFramePr>
            <a:graphicFrameLocks noChangeAspect="1"/>
          </p:cNvGraphicFramePr>
          <p:nvPr>
            <p:extLst>
              <p:ext uri="{D42A27DB-BD31-4B8C-83A1-F6EECF244321}">
                <p14:modId xmlns:p14="http://schemas.microsoft.com/office/powerpoint/2010/main" val="769152069"/>
              </p:ext>
            </p:extLst>
          </p:nvPr>
        </p:nvGraphicFramePr>
        <p:xfrm>
          <a:off x="1965526" y="2762143"/>
          <a:ext cx="1049691" cy="856778"/>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Box 46"/>
          <p:cNvSpPr txBox="1"/>
          <p:nvPr/>
        </p:nvSpPr>
        <p:spPr>
          <a:xfrm>
            <a:off x="1986517" y="3257550"/>
            <a:ext cx="1028700" cy="230832"/>
          </a:xfrm>
          <a:prstGeom prst="rect">
            <a:avLst/>
          </a:prstGeom>
          <a:noFill/>
        </p:spPr>
        <p:txBody>
          <a:bodyPr wrap="square" rtlCol="0">
            <a:spAutoFit/>
          </a:bodyPr>
          <a:lstStyle/>
          <a:p>
            <a:pPr algn="ctr"/>
            <a:r>
              <a:rPr lang="en-US" sz="900" dirty="0">
                <a:solidFill>
                  <a:schemeClr val="bg1"/>
                </a:solidFill>
                <a:latin typeface="+mj-lt"/>
              </a:rPr>
              <a:t>~10%</a:t>
            </a:r>
          </a:p>
        </p:txBody>
      </p:sp>
      <p:sp>
        <p:nvSpPr>
          <p:cNvPr id="48" name="TextBox 47"/>
          <p:cNvSpPr txBox="1"/>
          <p:nvPr/>
        </p:nvSpPr>
        <p:spPr>
          <a:xfrm>
            <a:off x="1831017" y="3528968"/>
            <a:ext cx="1314450" cy="438582"/>
          </a:xfrm>
          <a:prstGeom prst="rect">
            <a:avLst/>
          </a:prstGeom>
          <a:noFill/>
        </p:spPr>
        <p:txBody>
          <a:bodyPr wrap="square" rtlCol="0">
            <a:spAutoFit/>
          </a:bodyPr>
          <a:lstStyle/>
          <a:p>
            <a:pPr algn="ctr"/>
            <a:r>
              <a:rPr lang="en-US" sz="750" dirty="0">
                <a:solidFill>
                  <a:schemeClr val="bg1"/>
                </a:solidFill>
              </a:rPr>
              <a:t>Time to validate codes generating Diagnostic Plots</a:t>
            </a:r>
          </a:p>
        </p:txBody>
      </p:sp>
      <p:sp>
        <p:nvSpPr>
          <p:cNvPr id="49" name="Rectangle 48"/>
          <p:cNvSpPr/>
          <p:nvPr/>
        </p:nvSpPr>
        <p:spPr>
          <a:xfrm>
            <a:off x="3282360" y="742950"/>
            <a:ext cx="1257300" cy="3429000"/>
          </a:xfrm>
          <a:prstGeom prst="rect">
            <a:avLst/>
          </a:prstGeom>
          <a:solidFill>
            <a:srgbClr val="008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TextBox 49"/>
          <p:cNvSpPr txBox="1"/>
          <p:nvPr/>
        </p:nvSpPr>
        <p:spPr>
          <a:xfrm>
            <a:off x="3392673" y="1885950"/>
            <a:ext cx="1028700" cy="450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825" b="1" dirty="0">
                <a:solidFill>
                  <a:srgbClr val="0073AC"/>
                </a:solidFill>
              </a:rPr>
              <a:t>Internal Guidance for Model Diagnostics</a:t>
            </a:r>
          </a:p>
        </p:txBody>
      </p:sp>
      <p:sp>
        <p:nvSpPr>
          <p:cNvPr id="51" name="TextBox 50"/>
          <p:cNvSpPr txBox="1"/>
          <p:nvPr/>
        </p:nvSpPr>
        <p:spPr>
          <a:xfrm>
            <a:off x="3282361" y="817603"/>
            <a:ext cx="1257299" cy="577338"/>
          </a:xfrm>
          <a:prstGeom prst="rect">
            <a:avLst/>
          </a:prstGeom>
          <a:noFill/>
        </p:spPr>
        <p:txBody>
          <a:bodyPr wrap="square" rtlCol="0">
            <a:spAutoFit/>
          </a:bodyPr>
          <a:lstStyle/>
          <a:p>
            <a:pPr lvl="0" algn="ctr"/>
            <a:r>
              <a:rPr lang="en-US" sz="788" dirty="0">
                <a:solidFill>
                  <a:schemeClr val="bg1"/>
                </a:solidFill>
                <a:latin typeface="+mj-lt"/>
              </a:rPr>
              <a:t>ggPMX to generate default model diagnostics</a:t>
            </a:r>
            <a:r>
              <a:rPr lang="en-US" sz="788" dirty="0"/>
              <a:t> </a:t>
            </a:r>
          </a:p>
          <a:p>
            <a:pPr algn="ctr"/>
            <a:r>
              <a:rPr lang="en-US" sz="788" dirty="0">
                <a:solidFill>
                  <a:schemeClr val="bg1"/>
                </a:solidFill>
                <a:latin typeface="+mj-lt"/>
              </a:rPr>
              <a:t> </a:t>
            </a:r>
          </a:p>
        </p:txBody>
      </p:sp>
      <p:graphicFrame>
        <p:nvGraphicFramePr>
          <p:cNvPr id="52" name="Diagram 51"/>
          <p:cNvGraphicFramePr/>
          <p:nvPr>
            <p:extLst>
              <p:ext uri="{D42A27DB-BD31-4B8C-83A1-F6EECF244321}">
                <p14:modId xmlns:p14="http://schemas.microsoft.com/office/powerpoint/2010/main" val="2388717298"/>
              </p:ext>
            </p:extLst>
          </p:nvPr>
        </p:nvGraphicFramePr>
        <p:xfrm>
          <a:off x="1524000" y="842629"/>
          <a:ext cx="1867343" cy="5289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3" name="Rectangle 52"/>
          <p:cNvSpPr/>
          <p:nvPr/>
        </p:nvSpPr>
        <p:spPr>
          <a:xfrm>
            <a:off x="6101317" y="742949"/>
            <a:ext cx="1257300" cy="1084811"/>
          </a:xfrm>
          <a:prstGeom prst="rect">
            <a:avLst/>
          </a:prstGeom>
          <a:solidFill>
            <a:srgbClr val="00A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Monolix</a:t>
            </a:r>
          </a:p>
          <a:p>
            <a:pPr algn="ctr"/>
            <a:r>
              <a:rPr lang="fr-CH" sz="1350" dirty="0"/>
              <a:t>(2016, ...)</a:t>
            </a:r>
            <a:endParaRPr lang="en-US" sz="1350" dirty="0"/>
          </a:p>
        </p:txBody>
      </p:sp>
      <p:sp>
        <p:nvSpPr>
          <p:cNvPr id="54" name="Down Arrow 53"/>
          <p:cNvSpPr/>
          <p:nvPr/>
        </p:nvSpPr>
        <p:spPr>
          <a:xfrm rot="10800000">
            <a:off x="3691714" y="2419506"/>
            <a:ext cx="438593" cy="311046"/>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Down Arrow 54"/>
          <p:cNvSpPr/>
          <p:nvPr/>
        </p:nvSpPr>
        <p:spPr>
          <a:xfrm>
            <a:off x="3687727" y="1517754"/>
            <a:ext cx="438593" cy="311046"/>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TextBox 55"/>
          <p:cNvSpPr txBox="1"/>
          <p:nvPr/>
        </p:nvSpPr>
        <p:spPr>
          <a:xfrm>
            <a:off x="5072617" y="965778"/>
            <a:ext cx="457200" cy="346249"/>
          </a:xfrm>
          <a:prstGeom prst="rect">
            <a:avLst/>
          </a:prstGeom>
          <a:noFill/>
        </p:spPr>
        <p:txBody>
          <a:bodyPr wrap="square" rtlCol="0">
            <a:spAutoFit/>
          </a:bodyPr>
          <a:lstStyle/>
          <a:p>
            <a:pPr algn="ctr"/>
            <a:r>
              <a:rPr lang="en-US" sz="825" b="1" dirty="0">
                <a:solidFill>
                  <a:srgbClr val="00A1F2"/>
                </a:solidFill>
              </a:rPr>
              <a:t>70% </a:t>
            </a:r>
          </a:p>
          <a:p>
            <a:pPr algn="ctr"/>
            <a:r>
              <a:rPr lang="en-US" sz="825" b="1" dirty="0">
                <a:solidFill>
                  <a:srgbClr val="00A1F2"/>
                </a:solidFill>
              </a:rPr>
              <a:t>gain</a:t>
            </a:r>
          </a:p>
        </p:txBody>
      </p:sp>
      <p:sp>
        <p:nvSpPr>
          <p:cNvPr id="57" name="Rectangle 56"/>
          <p:cNvSpPr/>
          <p:nvPr/>
        </p:nvSpPr>
        <p:spPr>
          <a:xfrm>
            <a:off x="6101317" y="1910437"/>
            <a:ext cx="1257300" cy="10848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NONMEM*</a:t>
            </a:r>
          </a:p>
          <a:p>
            <a:pPr algn="ctr"/>
            <a:endParaRPr lang="en-US" sz="1350" dirty="0"/>
          </a:p>
          <a:p>
            <a:pPr algn="ctr"/>
            <a:r>
              <a:rPr lang="en-US" sz="1050" dirty="0"/>
              <a:t>* Soon</a:t>
            </a:r>
            <a:endParaRPr lang="en-US" sz="1350" dirty="0"/>
          </a:p>
        </p:txBody>
      </p:sp>
      <p:sp>
        <p:nvSpPr>
          <p:cNvPr id="58" name="Rectangle 57"/>
          <p:cNvSpPr/>
          <p:nvPr/>
        </p:nvSpPr>
        <p:spPr>
          <a:xfrm>
            <a:off x="6101317" y="3074666"/>
            <a:ext cx="1257300" cy="108481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nlmxir</a:t>
            </a:r>
            <a:r>
              <a:rPr lang="en-US" sz="1350" dirty="0"/>
              <a:t>*</a:t>
            </a:r>
          </a:p>
          <a:p>
            <a:pPr algn="ctr"/>
            <a:endParaRPr lang="en-US" sz="1350" dirty="0"/>
          </a:p>
          <a:p>
            <a:pPr algn="ctr"/>
            <a:r>
              <a:rPr lang="en-US" sz="1050" dirty="0"/>
              <a:t>* Summer 2019</a:t>
            </a:r>
          </a:p>
        </p:txBody>
      </p:sp>
      <p:sp>
        <p:nvSpPr>
          <p:cNvPr id="59" name="TextBox 58"/>
          <p:cNvSpPr txBox="1"/>
          <p:nvPr/>
        </p:nvSpPr>
        <p:spPr>
          <a:xfrm>
            <a:off x="5072617" y="1943100"/>
            <a:ext cx="457200" cy="346249"/>
          </a:xfrm>
          <a:prstGeom prst="rect">
            <a:avLst/>
          </a:prstGeom>
          <a:noFill/>
        </p:spPr>
        <p:txBody>
          <a:bodyPr wrap="square" rtlCol="0">
            <a:spAutoFit/>
          </a:bodyPr>
          <a:lstStyle/>
          <a:p>
            <a:pPr algn="ctr"/>
            <a:r>
              <a:rPr lang="en-US" sz="825" b="1" dirty="0">
                <a:solidFill>
                  <a:srgbClr val="00A1F2"/>
                </a:solidFill>
              </a:rPr>
              <a:t>100% </a:t>
            </a:r>
          </a:p>
          <a:p>
            <a:pPr algn="ctr"/>
            <a:r>
              <a:rPr lang="en-US" sz="825" b="1" dirty="0">
                <a:solidFill>
                  <a:srgbClr val="00A1F2"/>
                </a:solidFill>
              </a:rPr>
              <a:t>gain</a:t>
            </a:r>
          </a:p>
        </p:txBody>
      </p:sp>
      <p:sp>
        <p:nvSpPr>
          <p:cNvPr id="60" name="Down Arrow 59"/>
          <p:cNvSpPr/>
          <p:nvPr/>
        </p:nvSpPr>
        <p:spPr>
          <a:xfrm rot="10800000">
            <a:off x="4958317" y="2807495"/>
            <a:ext cx="685800" cy="57150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TextBox 60"/>
          <p:cNvSpPr txBox="1"/>
          <p:nvPr/>
        </p:nvSpPr>
        <p:spPr>
          <a:xfrm>
            <a:off x="4729718" y="3392701"/>
            <a:ext cx="1131038" cy="369332"/>
          </a:xfrm>
          <a:prstGeom prst="rect">
            <a:avLst/>
          </a:prstGeom>
          <a:noFill/>
        </p:spPr>
        <p:txBody>
          <a:bodyPr wrap="square" rtlCol="0">
            <a:spAutoFit/>
          </a:bodyPr>
          <a:lstStyle/>
          <a:p>
            <a:pPr algn="ctr"/>
            <a:r>
              <a:rPr lang="en-US" sz="900" dirty="0">
                <a:solidFill>
                  <a:schemeClr val="bg1"/>
                </a:solidFill>
                <a:latin typeface="+mj-lt"/>
              </a:rPr>
              <a:t>Enforce Good Practices</a:t>
            </a:r>
          </a:p>
        </p:txBody>
      </p:sp>
      <p:sp>
        <p:nvSpPr>
          <p:cNvPr id="62" name="TextBox 61"/>
          <p:cNvSpPr txBox="1"/>
          <p:nvPr/>
        </p:nvSpPr>
        <p:spPr>
          <a:xfrm>
            <a:off x="5072617" y="2921796"/>
            <a:ext cx="457200" cy="346249"/>
          </a:xfrm>
          <a:prstGeom prst="rect">
            <a:avLst/>
          </a:prstGeom>
          <a:noFill/>
        </p:spPr>
        <p:txBody>
          <a:bodyPr wrap="square" rtlCol="0">
            <a:spAutoFit/>
          </a:bodyPr>
          <a:lstStyle/>
          <a:p>
            <a:pPr algn="ctr"/>
            <a:r>
              <a:rPr lang="en-US" sz="825" b="1" dirty="0">
                <a:solidFill>
                  <a:srgbClr val="00A1F2"/>
                </a:solidFill>
              </a:rPr>
              <a:t>100% </a:t>
            </a:r>
          </a:p>
          <a:p>
            <a:pPr algn="ctr"/>
            <a:r>
              <a:rPr lang="en-US" sz="825" b="1" dirty="0">
                <a:solidFill>
                  <a:srgbClr val="00A1F2"/>
                </a:solidFill>
              </a:rPr>
              <a:t>gain</a:t>
            </a:r>
          </a:p>
        </p:txBody>
      </p:sp>
    </p:spTree>
    <p:extLst>
      <p:ext uri="{BB962C8B-B14F-4D97-AF65-F5344CB8AC3E}">
        <p14:creationId xmlns:p14="http://schemas.microsoft.com/office/powerpoint/2010/main" val="2992197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r>
              <a:rPr lang="en-US" smtClean="0"/>
              <a:t> | ggPMX | Public</a:t>
            </a:r>
            <a:endParaRPr lang="en-US" dirty="0"/>
          </a:p>
        </p:txBody>
      </p:sp>
      <p:sp>
        <p:nvSpPr>
          <p:cNvPr id="8" name="Slide Number Placeholder 7"/>
          <p:cNvSpPr>
            <a:spLocks noGrp="1"/>
          </p:cNvSpPr>
          <p:nvPr>
            <p:ph type="sldNum" sz="quarter" idx="11"/>
          </p:nvPr>
        </p:nvSpPr>
        <p:spPr/>
        <p:txBody>
          <a:bodyPr/>
          <a:lstStyle/>
          <a:p>
            <a:fld id="{47547CF9-5B10-D24F-A8D7-45A9778164F7}" type="slidenum">
              <a:rPr lang="uk-UA" smtClean="0"/>
              <a:pPr/>
              <a:t>9</a:t>
            </a:fld>
            <a:endParaRPr lang="uk-UA" dirty="0"/>
          </a:p>
        </p:txBody>
      </p:sp>
      <p:sp>
        <p:nvSpPr>
          <p:cNvPr id="3" name="Title 2"/>
          <p:cNvSpPr>
            <a:spLocks noGrp="1"/>
          </p:cNvSpPr>
          <p:nvPr>
            <p:ph type="title"/>
          </p:nvPr>
        </p:nvSpPr>
        <p:spPr/>
        <p:txBody>
          <a:bodyPr>
            <a:normAutofit/>
          </a:bodyPr>
          <a:lstStyle/>
          <a:p>
            <a:r>
              <a:rPr lang="en-US" dirty="0" smtClean="0"/>
              <a:t>Internal Guidance</a:t>
            </a:r>
            <a:br>
              <a:rPr lang="en-US" dirty="0" smtClean="0"/>
            </a:br>
            <a:r>
              <a:rPr lang="en-US" sz="1500" i="1" dirty="0">
                <a:latin typeface="+mn-lt"/>
              </a:rPr>
              <a:t>ggPMX built upon the Novartis Pharmacometrics Internal Guidance on Good Practices for model building, evaluation and qualification</a:t>
            </a:r>
          </a:p>
        </p:txBody>
      </p:sp>
      <p:cxnSp>
        <p:nvCxnSpPr>
          <p:cNvPr id="4" name="Straight Connector 3"/>
          <p:cNvCxnSpPr/>
          <p:nvPr/>
        </p:nvCxnSpPr>
        <p:spPr>
          <a:xfrm>
            <a:off x="5228409" y="1543050"/>
            <a:ext cx="208679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228409" y="3638550"/>
            <a:ext cx="2086791" cy="190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28409" y="2494687"/>
            <a:ext cx="208679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200650" y="1543050"/>
            <a:ext cx="1143000" cy="415498"/>
          </a:xfrm>
          <a:prstGeom prst="rect">
            <a:avLst/>
          </a:prstGeom>
          <a:noFill/>
        </p:spPr>
        <p:txBody>
          <a:bodyPr wrap="square" rtlCol="0">
            <a:spAutoFit/>
          </a:bodyPr>
          <a:lstStyle/>
          <a:p>
            <a:r>
              <a:rPr lang="en-US" sz="2100" b="1" dirty="0"/>
              <a:t>12+</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14450"/>
            <a:ext cx="2669130" cy="3296627"/>
          </a:xfrm>
          <a:prstGeom prst="rect">
            <a:avLst/>
          </a:prstGeom>
          <a:noFill/>
          <a:ln w="9525">
            <a:solidFill>
              <a:schemeClr val="tx1"/>
            </a:solidFill>
            <a:miter lim="800000"/>
            <a:headEnd/>
            <a:tailEnd/>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accent1"/>
                </a:solidFill>
              </a14:hiddenFill>
            </a:ext>
          </a:extLst>
        </p:spPr>
      </p:pic>
      <p:sp>
        <p:nvSpPr>
          <p:cNvPr id="17" name="TextBox 16"/>
          <p:cNvSpPr txBox="1"/>
          <p:nvPr/>
        </p:nvSpPr>
        <p:spPr>
          <a:xfrm>
            <a:off x="5228408" y="2494687"/>
            <a:ext cx="1143000" cy="415498"/>
          </a:xfrm>
          <a:prstGeom prst="rect">
            <a:avLst/>
          </a:prstGeom>
          <a:noFill/>
        </p:spPr>
        <p:txBody>
          <a:bodyPr wrap="square" rtlCol="0">
            <a:spAutoFit/>
          </a:bodyPr>
          <a:lstStyle/>
          <a:p>
            <a:r>
              <a:rPr lang="en-US" sz="2100" b="1" dirty="0"/>
              <a:t>2+</a:t>
            </a:r>
          </a:p>
        </p:txBody>
      </p:sp>
      <p:sp>
        <p:nvSpPr>
          <p:cNvPr id="9" name="TextBox 8"/>
          <p:cNvSpPr txBox="1"/>
          <p:nvPr/>
        </p:nvSpPr>
        <p:spPr>
          <a:xfrm>
            <a:off x="5228409" y="1906801"/>
            <a:ext cx="1572442" cy="230832"/>
          </a:xfrm>
          <a:prstGeom prst="rect">
            <a:avLst/>
          </a:prstGeom>
          <a:noFill/>
        </p:spPr>
        <p:txBody>
          <a:bodyPr wrap="square" rtlCol="0">
            <a:spAutoFit/>
          </a:bodyPr>
          <a:lstStyle/>
          <a:p>
            <a:r>
              <a:rPr lang="en-US" sz="900" b="1" dirty="0"/>
              <a:t>Diagnostic Plots </a:t>
            </a:r>
          </a:p>
        </p:txBody>
      </p:sp>
      <p:sp>
        <p:nvSpPr>
          <p:cNvPr id="19" name="TextBox 18"/>
          <p:cNvSpPr txBox="1"/>
          <p:nvPr/>
        </p:nvSpPr>
        <p:spPr>
          <a:xfrm>
            <a:off x="5228408" y="2829952"/>
            <a:ext cx="2315391" cy="369332"/>
          </a:xfrm>
          <a:prstGeom prst="rect">
            <a:avLst/>
          </a:prstGeom>
          <a:noFill/>
        </p:spPr>
        <p:txBody>
          <a:bodyPr wrap="square" rtlCol="0">
            <a:spAutoFit/>
          </a:bodyPr>
          <a:lstStyle/>
          <a:p>
            <a:r>
              <a:rPr lang="en-US" sz="900" b="1" dirty="0"/>
              <a:t>Types of Outputs (Monolix, </a:t>
            </a:r>
            <a:r>
              <a:rPr lang="en-US" sz="900" b="1" dirty="0" err="1" smtClean="0"/>
              <a:t>nlmixR</a:t>
            </a:r>
            <a:r>
              <a:rPr lang="en-US" sz="900" b="1" dirty="0"/>
              <a:t>, </a:t>
            </a:r>
            <a:r>
              <a:rPr lang="en-US" sz="900" b="1" dirty="0">
                <a:solidFill>
                  <a:schemeClr val="bg1">
                    <a:lumMod val="50000"/>
                  </a:schemeClr>
                </a:solidFill>
              </a:rPr>
              <a:t>NONMEM</a:t>
            </a:r>
            <a:r>
              <a:rPr lang="en-US" sz="900" b="1" dirty="0"/>
              <a:t>) handled by ggPMX</a:t>
            </a:r>
          </a:p>
        </p:txBody>
      </p:sp>
    </p:spTree>
    <p:extLst>
      <p:ext uri="{BB962C8B-B14F-4D97-AF65-F5344CB8AC3E}">
        <p14:creationId xmlns:p14="http://schemas.microsoft.com/office/powerpoint/2010/main" val="19411925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HECK" val="LegalDisclaimerNO"/>
</p:tagLst>
</file>

<file path=ppt/theme/theme1.xml><?xml version="1.0" encoding="utf-8"?>
<a:theme xmlns:a="http://schemas.openxmlformats.org/drawingml/2006/main" name="Novartis 2016">
  <a:themeElements>
    <a:clrScheme name="Custom 6">
      <a:dk1>
        <a:srgbClr val="000000"/>
      </a:dk1>
      <a:lt1>
        <a:srgbClr val="FFFFFF"/>
      </a:lt1>
      <a:dk2>
        <a:srgbClr val="9D9D9C"/>
      </a:dk2>
      <a:lt2>
        <a:srgbClr val="C6C6C6"/>
      </a:lt2>
      <a:accent1>
        <a:srgbClr val="023761"/>
      </a:accent1>
      <a:accent2>
        <a:srgbClr val="0460A9"/>
      </a:accent2>
      <a:accent3>
        <a:srgbClr val="5191DD"/>
      </a:accent3>
      <a:accent4>
        <a:srgbClr val="9ABFDC"/>
      </a:accent4>
      <a:accent5>
        <a:srgbClr val="C6C6C6"/>
      </a:accent5>
      <a:accent6>
        <a:srgbClr val="9D9D9C"/>
      </a:accent6>
      <a:hlink>
        <a:srgbClr val="000000"/>
      </a:hlink>
      <a:folHlink>
        <a:srgbClr val="9D9D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ovartis 2016">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accent1"/>
        </a:solidFill>
        <a:ln>
          <a:noFill/>
        </a:ln>
      </a:spPr>
      <a:bodyPr lIns="0" tIns="0" rIns="0" bIns="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5334</Words>
  <Application>Microsoft Office PowerPoint</Application>
  <PresentationFormat>On-screen Show (16:9)</PresentationFormat>
  <Paragraphs>1228</Paragraphs>
  <Slides>74</Slides>
  <Notes>17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74</vt:i4>
      </vt:variant>
    </vt:vector>
  </HeadingPairs>
  <TitlesOfParts>
    <vt:vector size="89" baseType="lpstr">
      <vt:lpstr>Arial</vt:lpstr>
      <vt:lpstr>Arial Black</vt:lpstr>
      <vt:lpstr>Arial Regular</vt:lpstr>
      <vt:lpstr>Calibri</vt:lpstr>
      <vt:lpstr>Cambria Math</vt:lpstr>
      <vt:lpstr>Consolas</vt:lpstr>
      <vt:lpstr>LMRoman10-Regular</vt:lpstr>
      <vt:lpstr>MS Mincho</vt:lpstr>
      <vt:lpstr>黑体</vt:lpstr>
      <vt:lpstr>Symbol</vt:lpstr>
      <vt:lpstr>Times New Roman</vt:lpstr>
      <vt:lpstr>Wingdings</vt:lpstr>
      <vt:lpstr>Novartis 2016</vt:lpstr>
      <vt:lpstr>Document</vt:lpstr>
      <vt:lpstr>Acrobat Document</vt:lpstr>
      <vt:lpstr>ggPMX Workshop  PAGE 2019</vt:lpstr>
      <vt:lpstr>PowerPoint Presentation</vt:lpstr>
      <vt:lpstr>Agenda</vt:lpstr>
      <vt:lpstr>Cheat Sheet</vt:lpstr>
      <vt:lpstr>Acronyms</vt:lpstr>
      <vt:lpstr>Overview</vt:lpstr>
      <vt:lpstr>ggPMX - R package for model diagnostics</vt:lpstr>
      <vt:lpstr>PowerPoint Presentation</vt:lpstr>
      <vt:lpstr>Internal Guidance ggPMX built upon the Novartis Pharmacometrics Internal Guidance on Good Practices for model building, evaluation and qualification</vt:lpstr>
      <vt:lpstr>List of Diagnostic Plots </vt:lpstr>
      <vt:lpstr>Residual-based diagnostics Normalized Prediction Discrepancies (NPD) plots - Direct evaluation of systematic deviations between model predictions and observations along a horizontal (zero) line</vt:lpstr>
      <vt:lpstr>Residual-based diagnostics Normalized Prediction Discrepancies (NPD) plots - Direct evaluation of systematic deviations between model predictions and observations along a horizontal (zero) line</vt:lpstr>
      <vt:lpstr>Residual-based diagnostics Individual Weighted Residual (IWRES)- inform about adequacy of individual predictions and correctness of the residual error model / check distributional assumptions</vt:lpstr>
      <vt:lpstr>Residual-based diagnostics Individual Weighted Residual (IWRES)- inform about adequacy of individual predictions and correctness of the residual error model / check distributional assumptions</vt:lpstr>
      <vt:lpstr>Residual-based diagnostics Individual Weighted Residual (IWRES)- inform about adequacy of individual predictions and correctness of the residual error model / check distributional assumptions</vt:lpstr>
      <vt:lpstr>Residual-based diagnostics EBE-based Diagnostics - to assess the normality assumption and correlation structure of random effect / assess correctness of covariate relationship into model</vt:lpstr>
      <vt:lpstr>Residual-based diagnostics EBE-based Diagnostics - to assess the normality assumption and correlation structure of random effect / assess correctness of covariate relationship into model</vt:lpstr>
      <vt:lpstr>Residual-based diagnostics EBE-based Diagnostics - to assess the normality assumption and correlation structure of random effect / assess correctness of covariate relationship into model</vt:lpstr>
      <vt:lpstr>Prediction-based diagnostics Individual Fits – Quick glance at performance of the model to describe data</vt:lpstr>
      <vt:lpstr>Prediction-based diagnostics Individual Fits – Quick glance at performance of the model to describe data</vt:lpstr>
      <vt:lpstr>Prediction-based diagnostics Observations versus predictions</vt:lpstr>
      <vt:lpstr>Prediction-based diagnostics Observations versus predictions– Communicate how the model can describe the observed data</vt:lpstr>
      <vt:lpstr>Simulation-based diagnostics Visual Predictive Check (VPC) – Inform about appropriateness of the structural model and the random-effects structure</vt:lpstr>
      <vt:lpstr>Simulation-based diagnostics Visual Predictive Check (VPC) – Inform about appropriateness of the structural model and the random-effects structure</vt:lpstr>
      <vt:lpstr>Key features</vt:lpstr>
      <vt:lpstr>Automated Generation of Report</vt:lpstr>
      <vt:lpstr>Documentation</vt:lpstr>
      <vt:lpstr>Overview</vt:lpstr>
      <vt:lpstr>Monolix requirements to obtain all available diagnostic plots (1/3)</vt:lpstr>
      <vt:lpstr>Monolix requirements to obtain all available diagnostic plots (2/3)</vt:lpstr>
      <vt:lpstr>Monolix requirements to obtain all available diagnostic plots (3/3)</vt:lpstr>
      <vt:lpstr>Overview</vt:lpstr>
      <vt:lpstr>Installation</vt:lpstr>
      <vt:lpstr>Overview</vt:lpstr>
      <vt:lpstr>Architecture</vt:lpstr>
      <vt:lpstr>Overview</vt:lpstr>
      <vt:lpstr>Simple built-in example to explore the package: theophylline</vt:lpstr>
      <vt:lpstr>Controller content</vt:lpstr>
      <vt:lpstr>Default diagnostic plots</vt:lpstr>
      <vt:lpstr>Overview</vt:lpstr>
      <vt:lpstr>Report generation</vt:lpstr>
      <vt:lpstr>Editing the report template</vt:lpstr>
      <vt:lpstr>Overview</vt:lpstr>
      <vt:lpstr>Advanced Controller creation -Single endpoint</vt:lpstr>
      <vt:lpstr>Controller for single endpoint (2/2)</vt:lpstr>
      <vt:lpstr>Models fitted with Monolix (versions 2016 and later)</vt:lpstr>
      <vt:lpstr>Models with covariates</vt:lpstr>
      <vt:lpstr>Multiple endpoint models (1/4)</vt:lpstr>
      <vt:lpstr>Multiple endpoints models (2/4)</vt:lpstr>
      <vt:lpstr>Multiple endpoints models (3/4)</vt:lpstr>
      <vt:lpstr>Multiple endpoints models (4/4)</vt:lpstr>
      <vt:lpstr>Overview</vt:lpstr>
      <vt:lpstr>VPC (1/5) – simulation dataset</vt:lpstr>
      <vt:lpstr>VPC (2/5) – Controller creation</vt:lpstr>
      <vt:lpstr>VPC (3/5) – the plot</vt:lpstr>
      <vt:lpstr>VPC (4/5) – change the bins</vt:lpstr>
      <vt:lpstr>VPC (5/5) - stratification</vt:lpstr>
      <vt:lpstr>Overview</vt:lpstr>
      <vt:lpstr>Plots customization – two methods</vt:lpstr>
      <vt:lpstr>Plots customization – on the fly</vt:lpstr>
      <vt:lpstr>Plots customization – globally</vt:lpstr>
      <vt:lpstr>Overview</vt:lpstr>
      <vt:lpstr>Stratification</vt:lpstr>
      <vt:lpstr>Filtering</vt:lpstr>
      <vt:lpstr>Other available features</vt:lpstr>
      <vt:lpstr>Overview</vt:lpstr>
      <vt:lpstr>How to provide feedback?</vt:lpstr>
      <vt:lpstr>Acknowledgements</vt:lpstr>
      <vt:lpstr>Key features</vt:lpstr>
      <vt:lpstr>PowerPoint Presentation</vt:lpstr>
      <vt:lpstr>Backup</vt:lpstr>
      <vt:lpstr>Simulation code for VPC</vt:lpstr>
      <vt:lpstr>BLQ</vt:lpstr>
      <vt:lpstr>Shrinkage</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is Arial Black 32pt,  on one or two lines</dc:title>
  <dc:creator>Michael Milo</dc:creator>
  <cp:lastModifiedBy>Bieth, Bruno</cp:lastModifiedBy>
  <cp:revision>707</cp:revision>
  <cp:lastPrinted>2017-09-27T16:10:53Z</cp:lastPrinted>
  <dcterms:created xsi:type="dcterms:W3CDTF">2017-04-03T15:58:32Z</dcterms:created>
  <dcterms:modified xsi:type="dcterms:W3CDTF">2019-06-11T07:24:56Z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929bff8-5b33-42aa-95d2-28f72e792cb0_Enabled">
    <vt:lpwstr>True</vt:lpwstr>
  </property>
  <property fmtid="{D5CDD505-2E9C-101B-9397-08002B2CF9AE}" pid="3" name="MSIP_Label_4929bff8-5b33-42aa-95d2-28f72e792cb0_SiteId">
    <vt:lpwstr>f35a6974-607f-47d4-82d7-ff31d7dc53a5</vt:lpwstr>
  </property>
  <property fmtid="{D5CDD505-2E9C-101B-9397-08002B2CF9AE}" pid="4" name="MSIP_Label_4929bff8-5b33-42aa-95d2-28f72e792cb0_Owner">
    <vt:lpwstr>BIETHBR1@novartis.net</vt:lpwstr>
  </property>
  <property fmtid="{D5CDD505-2E9C-101B-9397-08002B2CF9AE}" pid="5" name="MSIP_Label_4929bff8-5b33-42aa-95d2-28f72e792cb0_SetDate">
    <vt:lpwstr>2019-02-17T17:24:58.8393757Z</vt:lpwstr>
  </property>
  <property fmtid="{D5CDD505-2E9C-101B-9397-08002B2CF9AE}" pid="6" name="MSIP_Label_4929bff8-5b33-42aa-95d2-28f72e792cb0_Name">
    <vt:lpwstr>Business Use Only</vt:lpwstr>
  </property>
  <property fmtid="{D5CDD505-2E9C-101B-9397-08002B2CF9AE}" pid="7" name="MSIP_Label_4929bff8-5b33-42aa-95d2-28f72e792cb0_Application">
    <vt:lpwstr>Microsoft Azure Information Protection</vt:lpwstr>
  </property>
  <property fmtid="{D5CDD505-2E9C-101B-9397-08002B2CF9AE}" pid="8" name="MSIP_Label_4929bff8-5b33-42aa-95d2-28f72e792cb0_Extended_MSFT_Method">
    <vt:lpwstr>Automatic</vt:lpwstr>
  </property>
  <property fmtid="{D5CDD505-2E9C-101B-9397-08002B2CF9AE}" pid="9" name="Confidentiality">
    <vt:lpwstr>Business Use Only</vt:lpwstr>
  </property>
  <property fmtid="{D5CDD505-2E9C-101B-9397-08002B2CF9AE}" pid="10" name="PresenterName">
    <vt:lpwstr>ggPMX</vt:lpwstr>
  </property>
  <property fmtid="{D5CDD505-2E9C-101B-9397-08002B2CF9AE}" pid="11" name="ConfidentialityLevel">
    <vt:lpwstr>Public</vt:lpwstr>
  </property>
  <property fmtid="{D5CDD505-2E9C-101B-9397-08002B2CF9AE}" pid="12" name="HideFooter">
    <vt:bool>false</vt:bool>
  </property>
</Properties>
</file>